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8" r:id="rId2"/>
    <p:sldId id="257" r:id="rId3"/>
    <p:sldId id="259" r:id="rId4"/>
    <p:sldId id="261" r:id="rId5"/>
    <p:sldId id="262" r:id="rId6"/>
    <p:sldId id="266" r:id="rId7"/>
    <p:sldId id="304" r:id="rId8"/>
    <p:sldId id="305" r:id="rId9"/>
    <p:sldId id="299" r:id="rId10"/>
    <p:sldId id="263" r:id="rId11"/>
    <p:sldId id="264" r:id="rId12"/>
    <p:sldId id="298" r:id="rId13"/>
    <p:sldId id="265" r:id="rId14"/>
    <p:sldId id="268" r:id="rId15"/>
    <p:sldId id="270" r:id="rId16"/>
    <p:sldId id="271" r:id="rId17"/>
    <p:sldId id="272" r:id="rId18"/>
    <p:sldId id="273" r:id="rId19"/>
    <p:sldId id="274" r:id="rId20"/>
    <p:sldId id="300" r:id="rId21"/>
    <p:sldId id="301" r:id="rId22"/>
    <p:sldId id="302" r:id="rId23"/>
    <p:sldId id="303" r:id="rId24"/>
    <p:sldId id="288" r:id="rId25"/>
    <p:sldId id="275" r:id="rId26"/>
    <p:sldId id="276" r:id="rId27"/>
    <p:sldId id="277" r:id="rId28"/>
    <p:sldId id="306" r:id="rId29"/>
    <p:sldId id="278" r:id="rId30"/>
    <p:sldId id="279" r:id="rId31"/>
    <p:sldId id="286" r:id="rId32"/>
    <p:sldId id="287" r:id="rId33"/>
    <p:sldId id="280" r:id="rId34"/>
    <p:sldId id="281" r:id="rId35"/>
    <p:sldId id="282" r:id="rId36"/>
    <p:sldId id="283" r:id="rId37"/>
    <p:sldId id="284" r:id="rId38"/>
    <p:sldId id="292" r:id="rId39"/>
    <p:sldId id="290" r:id="rId40"/>
    <p:sldId id="293" r:id="rId41"/>
    <p:sldId id="289" r:id="rId42"/>
    <p:sldId id="294" r:id="rId43"/>
    <p:sldId id="295" r:id="rId44"/>
    <p:sldId id="296" r:id="rId45"/>
    <p:sldId id="297" r:id="rId46"/>
    <p:sldId id="285"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64"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Household Makeup</c:v>
                </c:pt>
              </c:strCache>
            </c:strRef>
          </c:tx>
          <c:invertIfNegative val="0"/>
          <c:cat>
            <c:strRef>
              <c:f>Sheet1!$A$2:$A$3</c:f>
              <c:strCache>
                <c:ptCount val="2"/>
                <c:pt idx="0">
                  <c:v>Single-Parent</c:v>
                </c:pt>
                <c:pt idx="1">
                  <c:v>Two-Parent</c:v>
                </c:pt>
              </c:strCache>
            </c:strRef>
          </c:cat>
          <c:val>
            <c:numRef>
              <c:f>Sheet1!$B$2:$B$3</c:f>
              <c:numCache>
                <c:formatCode>0%</c:formatCode>
                <c:ptCount val="2"/>
                <c:pt idx="0">
                  <c:v>0.72</c:v>
                </c:pt>
                <c:pt idx="1">
                  <c:v>0.28000000000000003</c:v>
                </c:pt>
              </c:numCache>
            </c:numRef>
          </c:val>
        </c:ser>
        <c:dLbls>
          <c:showLegendKey val="0"/>
          <c:showVal val="0"/>
          <c:showCatName val="0"/>
          <c:showSerName val="0"/>
          <c:showPercent val="0"/>
          <c:showBubbleSize val="0"/>
        </c:dLbls>
        <c:gapWidth val="150"/>
        <c:axId val="122001280"/>
        <c:axId val="122002816"/>
      </c:barChart>
      <c:catAx>
        <c:axId val="122001280"/>
        <c:scaling>
          <c:orientation val="minMax"/>
        </c:scaling>
        <c:delete val="0"/>
        <c:axPos val="b"/>
        <c:majorTickMark val="out"/>
        <c:minorTickMark val="none"/>
        <c:tickLblPos val="nextTo"/>
        <c:crossAx val="122002816"/>
        <c:crosses val="autoZero"/>
        <c:auto val="1"/>
        <c:lblAlgn val="ctr"/>
        <c:lblOffset val="100"/>
        <c:noMultiLvlLbl val="0"/>
      </c:catAx>
      <c:valAx>
        <c:axId val="122002816"/>
        <c:scaling>
          <c:orientation val="minMax"/>
        </c:scaling>
        <c:delete val="0"/>
        <c:axPos val="l"/>
        <c:majorGridlines/>
        <c:numFmt formatCode="0%" sourceLinked="1"/>
        <c:majorTickMark val="out"/>
        <c:minorTickMark val="none"/>
        <c:tickLblPos val="nextTo"/>
        <c:crossAx val="122001280"/>
        <c:crosses val="autoZero"/>
        <c:crossBetween val="between"/>
      </c:valAx>
    </c:plotArea>
    <c:legend>
      <c:legendPos val="r"/>
      <c:layout/>
      <c:overlay val="0"/>
    </c:legend>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2CD317-AE22-478E-8C93-6BD67C8FEF68}" type="datetimeFigureOut">
              <a:rPr lang="en-US" smtClean="0"/>
              <a:t>6/26/2017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72404F-6F82-469A-99DA-E7B68AF3BA37}" type="slidenum">
              <a:rPr lang="en-US" smtClean="0"/>
              <a:t>‹#›</a:t>
            </a:fld>
            <a:endParaRPr lang="en-US"/>
          </a:p>
        </p:txBody>
      </p:sp>
    </p:spTree>
    <p:extLst>
      <p:ext uri="{BB962C8B-B14F-4D97-AF65-F5344CB8AC3E}">
        <p14:creationId xmlns:p14="http://schemas.microsoft.com/office/powerpoint/2010/main" val="96030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2404F-6F82-469A-99DA-E7B68AF3BA37}" type="slidenum">
              <a:rPr lang="en-US" smtClean="0"/>
              <a:t>4</a:t>
            </a:fld>
            <a:endParaRPr lang="en-US"/>
          </a:p>
        </p:txBody>
      </p:sp>
    </p:spTree>
    <p:extLst>
      <p:ext uri="{BB962C8B-B14F-4D97-AF65-F5344CB8AC3E}">
        <p14:creationId xmlns:p14="http://schemas.microsoft.com/office/powerpoint/2010/main" val="243907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2404F-6F82-469A-99DA-E7B68AF3BA37}" type="slidenum">
              <a:rPr lang="en-US" smtClean="0"/>
              <a:t>16</a:t>
            </a:fld>
            <a:endParaRPr lang="en-US"/>
          </a:p>
        </p:txBody>
      </p:sp>
    </p:spTree>
    <p:extLst>
      <p:ext uri="{BB962C8B-B14F-4D97-AF65-F5344CB8AC3E}">
        <p14:creationId xmlns:p14="http://schemas.microsoft.com/office/powerpoint/2010/main" val="1534022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9D08C81-A510-4908-8D28-F5934D89621A}" type="datetimeFigureOut">
              <a:rPr lang="en-US" smtClean="0"/>
              <a:t>6/26/2017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4DC57EF-3BBB-4C14-8A9A-CD4F2C155438}"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08C81-A510-4908-8D28-F5934D89621A}"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C57EF-3BBB-4C14-8A9A-CD4F2C1554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D08C81-A510-4908-8D28-F5934D89621A}"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4DC57EF-3BBB-4C14-8A9A-CD4F2C1554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D08C81-A510-4908-8D28-F5934D89621A}"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C57EF-3BBB-4C14-8A9A-CD4F2C15543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9D08C81-A510-4908-8D28-F5934D89621A}" type="datetimeFigureOut">
              <a:rPr lang="en-US" smtClean="0"/>
              <a:t>6/26/2017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4DC57EF-3BBB-4C14-8A9A-CD4F2C155438}"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D08C81-A510-4908-8D28-F5934D89621A}"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C57EF-3BBB-4C14-8A9A-CD4F2C15543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D08C81-A510-4908-8D28-F5934D89621A}" type="datetimeFigureOut">
              <a:rPr lang="en-US" smtClean="0"/>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C57EF-3BBB-4C14-8A9A-CD4F2C15543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D08C81-A510-4908-8D28-F5934D89621A}" type="datetimeFigureOut">
              <a:rPr lang="en-US" smtClean="0"/>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C57EF-3BBB-4C14-8A9A-CD4F2C15543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9D08C81-A510-4908-8D28-F5934D89621A}" type="datetimeFigureOut">
              <a:rPr lang="en-US" smtClean="0"/>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C57EF-3BBB-4C14-8A9A-CD4F2C1554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08C81-A510-4908-8D28-F5934D89621A}"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4DC57EF-3BBB-4C14-8A9A-CD4F2C155438}"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08C81-A510-4908-8D28-F5934D89621A}"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C57EF-3BBB-4C14-8A9A-CD4F2C155438}"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9D08C81-A510-4908-8D28-F5934D89621A}" type="datetimeFigureOut">
              <a:rPr lang="en-US" smtClean="0"/>
              <a:t>6/26/2017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4DC57EF-3BBB-4C14-8A9A-CD4F2C1554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mailto:dssrfp@fcdjfs.franklincountyohio.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62799" y="228600"/>
            <a:ext cx="1600201" cy="6324600"/>
          </a:xfrm>
        </p:spPr>
        <p:txBody>
          <a:bodyPr>
            <a:noAutofit/>
          </a:bodyPr>
          <a:lstStyle/>
          <a:p>
            <a:pPr algn="ctr"/>
            <a:r>
              <a:rPr lang="en-US" sz="7200" b="1" dirty="0" smtClean="0">
                <a:ln>
                  <a:solidFill>
                    <a:schemeClr val="bg1">
                      <a:lumMod val="50000"/>
                    </a:schemeClr>
                  </a:solidFill>
                </a:ln>
              </a:rPr>
              <a:t>F   C  D   J   F   S</a:t>
            </a:r>
            <a:endParaRPr lang="en-US" sz="7200" b="1" dirty="0">
              <a:ln>
                <a:solidFill>
                  <a:schemeClr val="bg1">
                    <a:lumMod val="50000"/>
                  </a:schemeClr>
                </a:solidFill>
              </a:ln>
            </a:endParaRPr>
          </a:p>
        </p:txBody>
      </p:sp>
      <p:sp>
        <p:nvSpPr>
          <p:cNvPr id="3" name="Title 2"/>
          <p:cNvSpPr>
            <a:spLocks noGrp="1"/>
          </p:cNvSpPr>
          <p:nvPr>
            <p:ph type="title"/>
          </p:nvPr>
        </p:nvSpPr>
        <p:spPr>
          <a:xfrm>
            <a:off x="152400" y="457200"/>
            <a:ext cx="6705600" cy="6096000"/>
          </a:xfrm>
        </p:spPr>
        <p:txBody>
          <a:bodyPr wrap="square" anchor="t" anchorCtr="0">
            <a:noAutofit/>
          </a:bodyPr>
          <a:lstStyle/>
          <a:p>
            <a:pPr algn="ctr"/>
            <a:r>
              <a:rPr lang="en-US" sz="4400" b="1" dirty="0" smtClean="0"/>
              <a:t/>
            </a:r>
            <a:br>
              <a:rPr lang="en-US" sz="4400" b="1" dirty="0" smtClean="0"/>
            </a:br>
            <a:r>
              <a:rPr lang="en-US" sz="4400" b="1" dirty="0" smtClean="0"/>
              <a:t>Bidders’ conference</a:t>
            </a:r>
            <a:br>
              <a:rPr lang="en-US" sz="4400" b="1" dirty="0" smtClean="0"/>
            </a:br>
            <a:r>
              <a:rPr lang="en-US" sz="4400" dirty="0"/>
              <a:t/>
            </a:r>
            <a:br>
              <a:rPr lang="en-US" sz="4400" dirty="0"/>
            </a:br>
            <a:r>
              <a:rPr lang="en-US" sz="4400" b="1" cap="none" dirty="0" smtClean="0"/>
              <a:t>Ohio Works First </a:t>
            </a:r>
            <a:br>
              <a:rPr lang="en-US" sz="4400" b="1" cap="none" dirty="0" smtClean="0"/>
            </a:br>
            <a:r>
              <a:rPr lang="en-US" sz="4400" b="1" cap="none" dirty="0" smtClean="0"/>
              <a:t>Work Activities</a:t>
            </a:r>
            <a:br>
              <a:rPr lang="en-US" sz="4400" b="1" cap="none" dirty="0" smtClean="0"/>
            </a:br>
            <a:r>
              <a:rPr lang="en-US" sz="4400" b="1" cap="none" dirty="0" smtClean="0"/>
              <a:t>Services &amp; Management </a:t>
            </a:r>
            <a:r>
              <a:rPr lang="en-US" sz="4400" b="1" dirty="0" smtClean="0"/>
              <a:t/>
            </a:r>
            <a:br>
              <a:rPr lang="en-US" sz="4400" b="1" dirty="0" smtClean="0"/>
            </a:br>
            <a:r>
              <a:rPr lang="en-US" sz="4400" b="1" dirty="0" smtClean="0"/>
              <a:t>        </a:t>
            </a:r>
            <a:r>
              <a:rPr lang="en-US" sz="4400" b="1" dirty="0"/>
              <a:t/>
            </a:r>
            <a:br>
              <a:rPr lang="en-US" sz="4400" b="1" dirty="0"/>
            </a:br>
            <a:r>
              <a:rPr lang="en-US" sz="4400" b="1" dirty="0" smtClean="0"/>
              <a:t/>
            </a:r>
            <a:br>
              <a:rPr lang="en-US" sz="4400" b="1" dirty="0" smtClean="0"/>
            </a:br>
            <a:r>
              <a:rPr lang="en-US" sz="2400" b="1" dirty="0"/>
              <a:t> </a:t>
            </a:r>
            <a:r>
              <a:rPr lang="en-US" sz="2400" b="1" dirty="0" smtClean="0"/>
              <a:t>       </a:t>
            </a:r>
            <a:br>
              <a:rPr lang="en-US" sz="2400" b="1" dirty="0" smtClean="0"/>
            </a:br>
            <a:r>
              <a:rPr lang="en-US" sz="2400" b="1" dirty="0" smtClean="0"/>
              <a:t>              </a:t>
            </a:r>
            <a:r>
              <a:rPr lang="en-US" sz="2400" b="1" cap="none" dirty="0" smtClean="0"/>
              <a:t>Wednesday, June 21, 2017 ~ 2 PM</a:t>
            </a:r>
            <a:endParaRPr lang="en-US" sz="2400" b="1" cap="none" dirty="0"/>
          </a:p>
        </p:txBody>
      </p:sp>
    </p:spTree>
    <p:extLst>
      <p:ext uri="{BB962C8B-B14F-4D97-AF65-F5344CB8AC3E}">
        <p14:creationId xmlns:p14="http://schemas.microsoft.com/office/powerpoint/2010/main" val="316573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Once </a:t>
            </a:r>
            <a:r>
              <a:rPr lang="en-US" dirty="0"/>
              <a:t>an OWF customer is determined “Work Required” and completes the Applicant Job Search they must participate for a prescribed number of hours in a federally established appropriate work activity/activities according to the composition </a:t>
            </a:r>
            <a:r>
              <a:rPr lang="en-US" dirty="0" smtClean="0"/>
              <a:t>of </a:t>
            </a:r>
            <a:r>
              <a:rPr lang="en-US" dirty="0"/>
              <a:t>their </a:t>
            </a:r>
            <a:r>
              <a:rPr lang="en-US" dirty="0" smtClean="0"/>
              <a:t>household</a:t>
            </a:r>
          </a:p>
          <a:p>
            <a:endParaRPr lang="en-US" dirty="0"/>
          </a:p>
          <a:p>
            <a:r>
              <a:rPr lang="en-US" dirty="0" smtClean="0"/>
              <a:t>All </a:t>
            </a:r>
            <a:r>
              <a:rPr lang="en-US" dirty="0"/>
              <a:t>work eligible individuals shall be assigned to one </a:t>
            </a:r>
            <a:r>
              <a:rPr lang="en-US" dirty="0" smtClean="0"/>
              <a:t>(1) or </a:t>
            </a:r>
            <a:r>
              <a:rPr lang="en-US" dirty="0"/>
              <a:t>more work activities or alternate </a:t>
            </a:r>
            <a:r>
              <a:rPr lang="en-US" dirty="0" smtClean="0"/>
              <a:t>activities</a:t>
            </a:r>
          </a:p>
          <a:p>
            <a:pPr lvl="1"/>
            <a:r>
              <a:rPr lang="en-US" sz="2000" dirty="0"/>
              <a:t>FCDJFS may exempt certain individuals or assign them to alternate work activities</a:t>
            </a:r>
          </a:p>
        </p:txBody>
      </p:sp>
      <p:sp>
        <p:nvSpPr>
          <p:cNvPr id="3" name="Title 2"/>
          <p:cNvSpPr>
            <a:spLocks noGrp="1"/>
          </p:cNvSpPr>
          <p:nvPr>
            <p:ph type="title"/>
          </p:nvPr>
        </p:nvSpPr>
        <p:spPr/>
        <p:txBody>
          <a:bodyPr/>
          <a:lstStyle/>
          <a:p>
            <a:r>
              <a:rPr lang="en-US" b="1" dirty="0" smtClean="0"/>
              <a:t>Ohio Works First                           Program Overview</a:t>
            </a:r>
            <a:endParaRPr lang="en-US" b="1" dirty="0"/>
          </a:p>
        </p:txBody>
      </p:sp>
    </p:spTree>
    <p:extLst>
      <p:ext uri="{BB962C8B-B14F-4D97-AF65-F5344CB8AC3E}">
        <p14:creationId xmlns:p14="http://schemas.microsoft.com/office/powerpoint/2010/main" val="287418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FCDJFS is responsible for:</a:t>
            </a:r>
          </a:p>
          <a:p>
            <a:pPr lvl="1"/>
            <a:r>
              <a:rPr lang="en-US" sz="2000" dirty="0"/>
              <a:t>Determining the </a:t>
            </a:r>
            <a:r>
              <a:rPr lang="en-US" sz="2000" dirty="0" smtClean="0"/>
              <a:t>work activity and the required </a:t>
            </a:r>
            <a:r>
              <a:rPr lang="en-US" sz="2000" dirty="0"/>
              <a:t>number of hours for each </a:t>
            </a:r>
            <a:r>
              <a:rPr lang="en-US" sz="2000" dirty="0" smtClean="0"/>
              <a:t>customer </a:t>
            </a:r>
          </a:p>
          <a:p>
            <a:pPr lvl="1"/>
            <a:endParaRPr lang="en-US" sz="800" dirty="0"/>
          </a:p>
          <a:p>
            <a:pPr lvl="1"/>
            <a:r>
              <a:rPr lang="en-US" sz="2000" dirty="0"/>
              <a:t>Tracking and reporting the </a:t>
            </a:r>
            <a:r>
              <a:rPr lang="en-US" sz="2000" dirty="0" smtClean="0"/>
              <a:t>participation hours </a:t>
            </a:r>
            <a:r>
              <a:rPr lang="en-US" sz="2000" dirty="0"/>
              <a:t>completed to ODJFS (Ohio Department of Job and Family Services</a:t>
            </a:r>
            <a:r>
              <a:rPr lang="en-US" sz="2000" dirty="0" smtClean="0"/>
              <a:t>)</a:t>
            </a:r>
          </a:p>
          <a:p>
            <a:pPr lvl="1"/>
            <a:endParaRPr lang="en-US" sz="800" dirty="0"/>
          </a:p>
          <a:p>
            <a:pPr lvl="1"/>
            <a:r>
              <a:rPr lang="en-US" sz="2000" dirty="0"/>
              <a:t>Imposing </a:t>
            </a:r>
            <a:r>
              <a:rPr lang="en-US" sz="2000" dirty="0" smtClean="0"/>
              <a:t>penalties or sanctions </a:t>
            </a:r>
            <a:r>
              <a:rPr lang="en-US" sz="2000" dirty="0"/>
              <a:t>on customers who fail to complete their assigned work activity </a:t>
            </a:r>
            <a:endParaRPr lang="en-US" sz="2000" dirty="0" smtClean="0"/>
          </a:p>
          <a:p>
            <a:pPr lvl="1"/>
            <a:endParaRPr lang="en-US" sz="800" dirty="0"/>
          </a:p>
          <a:p>
            <a:pPr lvl="1"/>
            <a:r>
              <a:rPr lang="en-US" sz="2000" dirty="0"/>
              <a:t>Conducting State Hearings when necessary </a:t>
            </a:r>
          </a:p>
          <a:p>
            <a:endParaRPr lang="en-US" dirty="0"/>
          </a:p>
        </p:txBody>
      </p:sp>
      <p:sp>
        <p:nvSpPr>
          <p:cNvPr id="3" name="Title 2"/>
          <p:cNvSpPr>
            <a:spLocks noGrp="1"/>
          </p:cNvSpPr>
          <p:nvPr>
            <p:ph type="title"/>
          </p:nvPr>
        </p:nvSpPr>
        <p:spPr/>
        <p:txBody>
          <a:bodyPr/>
          <a:lstStyle/>
          <a:p>
            <a:r>
              <a:rPr lang="en-US" b="1" dirty="0"/>
              <a:t>Ohio Works First                           Program Overview</a:t>
            </a:r>
            <a:endParaRPr lang="en-US" b="1" cap="none" dirty="0"/>
          </a:p>
        </p:txBody>
      </p:sp>
    </p:spTree>
    <p:extLst>
      <p:ext uri="{BB962C8B-B14F-4D97-AF65-F5344CB8AC3E}">
        <p14:creationId xmlns:p14="http://schemas.microsoft.com/office/powerpoint/2010/main" val="185367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719070"/>
            <a:ext cx="8915399" cy="4910329"/>
          </a:xfrm>
        </p:spPr>
        <p:txBody>
          <a:bodyPr>
            <a:normAutofit/>
          </a:bodyPr>
          <a:lstStyle/>
          <a:p>
            <a:r>
              <a:rPr lang="en-US" altLang="en-US" dirty="0" smtClean="0"/>
              <a:t>Five (5) Key Components:</a:t>
            </a:r>
          </a:p>
          <a:p>
            <a:pPr marL="777240" lvl="1" indent="-457200">
              <a:buFont typeface="+mj-lt"/>
              <a:buAutoNum type="arabicParenR"/>
            </a:pPr>
            <a:r>
              <a:rPr lang="en-US" dirty="0"/>
              <a:t>The  service delivery of the required work activities of referred customers and when necessary the recommendation of </a:t>
            </a:r>
            <a:r>
              <a:rPr lang="en-US" dirty="0" smtClean="0"/>
              <a:t>sanctions</a:t>
            </a:r>
          </a:p>
          <a:p>
            <a:pPr marL="502920" lvl="0" indent="-457200">
              <a:buFont typeface="+mj-lt"/>
              <a:buAutoNum type="arabicParenR"/>
            </a:pPr>
            <a:endParaRPr lang="en-US" sz="900" dirty="0"/>
          </a:p>
          <a:p>
            <a:pPr marL="777240" lvl="1" indent="-457200">
              <a:buFont typeface="+mj-lt"/>
              <a:buAutoNum type="arabicParenR" startAt="2"/>
            </a:pPr>
            <a:r>
              <a:rPr lang="en-US" dirty="0"/>
              <a:t>The coordination and service delivery of case management  and supportive services for referred </a:t>
            </a:r>
            <a:r>
              <a:rPr lang="en-US" dirty="0" smtClean="0"/>
              <a:t>customers (CCMEP customers will be Case managed by FCDJFS; Non-CCMEP customers should receive case management service from the provider) </a:t>
            </a:r>
          </a:p>
          <a:p>
            <a:pPr marL="502920" lvl="0" indent="-457200">
              <a:buFont typeface="+mj-lt"/>
              <a:buAutoNum type="arabicParenR"/>
            </a:pPr>
            <a:endParaRPr lang="en-US" sz="900" dirty="0" smtClean="0"/>
          </a:p>
          <a:p>
            <a:pPr marL="777240" lvl="1" indent="-457200">
              <a:buFont typeface="+mj-lt"/>
              <a:buAutoNum type="arabicParenR" startAt="3"/>
            </a:pPr>
            <a:r>
              <a:rPr lang="en-US" dirty="0" smtClean="0"/>
              <a:t>The </a:t>
            </a:r>
            <a:r>
              <a:rPr lang="en-US" dirty="0"/>
              <a:t>management, tracking, analysis and reporting of the referred customers’ demographics, service needs, work participation and </a:t>
            </a:r>
            <a:r>
              <a:rPr lang="en-US" dirty="0" smtClean="0"/>
              <a:t>performance </a:t>
            </a:r>
          </a:p>
          <a:p>
            <a:pPr marL="502920" lvl="0" indent="-457200">
              <a:buFont typeface="+mj-lt"/>
              <a:buAutoNum type="arabicParenR"/>
            </a:pPr>
            <a:endParaRPr lang="en-US" sz="900" dirty="0"/>
          </a:p>
          <a:p>
            <a:pPr marL="777240" lvl="1" indent="-457200">
              <a:buFont typeface="+mj-lt"/>
              <a:buAutoNum type="arabicParenR" startAt="4"/>
            </a:pPr>
            <a:r>
              <a:rPr lang="en-US" dirty="0"/>
              <a:t>The development and management of employer engagement services  for WEP, OJT and  subsidized/ unsubsidized </a:t>
            </a:r>
            <a:r>
              <a:rPr lang="en-US" dirty="0" smtClean="0"/>
              <a:t>employment</a:t>
            </a:r>
          </a:p>
          <a:p>
            <a:pPr marL="777240" lvl="1" indent="-457200">
              <a:buFont typeface="+mj-lt"/>
              <a:buAutoNum type="arabicParenR" startAt="4"/>
            </a:pPr>
            <a:endParaRPr lang="en-US" sz="800" dirty="0"/>
          </a:p>
          <a:p>
            <a:pPr marL="777240" lvl="1" indent="-457200">
              <a:buFont typeface="+mj-lt"/>
              <a:buAutoNum type="arabicParenR" startAt="5"/>
            </a:pPr>
            <a:r>
              <a:rPr lang="en-US" dirty="0"/>
              <a:t>The provision of employment placement and retention services for referred customers. </a:t>
            </a:r>
          </a:p>
          <a:p>
            <a:endParaRPr lang="en-US" altLang="en-US" dirty="0"/>
          </a:p>
        </p:txBody>
      </p:sp>
      <p:sp>
        <p:nvSpPr>
          <p:cNvPr id="3" name="Title 2"/>
          <p:cNvSpPr>
            <a:spLocks noGrp="1"/>
          </p:cNvSpPr>
          <p:nvPr>
            <p:ph type="title"/>
          </p:nvPr>
        </p:nvSpPr>
        <p:spPr/>
        <p:txBody>
          <a:bodyPr/>
          <a:lstStyle/>
          <a:p>
            <a:r>
              <a:rPr lang="en-US" b="1" dirty="0"/>
              <a:t>Ohio Works First                           </a:t>
            </a:r>
            <a:r>
              <a:rPr lang="en-US" b="1" dirty="0" smtClean="0"/>
              <a:t>SCOPE of Work</a:t>
            </a:r>
            <a:endParaRPr lang="en-US" b="1" dirty="0"/>
          </a:p>
        </p:txBody>
      </p:sp>
    </p:spTree>
    <p:extLst>
      <p:ext uri="{BB962C8B-B14F-4D97-AF65-F5344CB8AC3E}">
        <p14:creationId xmlns:p14="http://schemas.microsoft.com/office/powerpoint/2010/main" val="369840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lnSpcReduction="10000"/>
          </a:bodyPr>
          <a:lstStyle/>
          <a:p>
            <a:r>
              <a:rPr lang="en-US" dirty="0" smtClean="0"/>
              <a:t>Allowable Work Activities:</a:t>
            </a:r>
          </a:p>
          <a:p>
            <a:pPr lvl="1"/>
            <a:r>
              <a:rPr lang="en-US" sz="2000" dirty="0"/>
              <a:t>Unsubsidized employment </a:t>
            </a:r>
            <a:endParaRPr lang="en-US" sz="2000" dirty="0" smtClean="0"/>
          </a:p>
          <a:p>
            <a:pPr lvl="1"/>
            <a:endParaRPr lang="en-US" sz="800" dirty="0"/>
          </a:p>
          <a:p>
            <a:pPr lvl="1"/>
            <a:r>
              <a:rPr lang="en-US" sz="2000" dirty="0"/>
              <a:t>Subsidized public or private employment </a:t>
            </a:r>
            <a:endParaRPr lang="en-US" sz="2000" dirty="0" smtClean="0"/>
          </a:p>
          <a:p>
            <a:pPr lvl="1"/>
            <a:endParaRPr lang="en-US" sz="800" dirty="0"/>
          </a:p>
          <a:p>
            <a:pPr lvl="1"/>
            <a:r>
              <a:rPr lang="en-US" sz="2000" dirty="0"/>
              <a:t>Work experience </a:t>
            </a:r>
            <a:r>
              <a:rPr lang="en-US" sz="2000" dirty="0" smtClean="0"/>
              <a:t>program</a:t>
            </a:r>
          </a:p>
          <a:p>
            <a:pPr lvl="1"/>
            <a:endParaRPr lang="en-US" sz="900" dirty="0"/>
          </a:p>
          <a:p>
            <a:pPr lvl="1"/>
            <a:r>
              <a:rPr lang="en-US" sz="2000" dirty="0"/>
              <a:t>On-the-job </a:t>
            </a:r>
            <a:r>
              <a:rPr lang="en-US" sz="2000" dirty="0" smtClean="0"/>
              <a:t>training</a:t>
            </a:r>
          </a:p>
          <a:p>
            <a:pPr lvl="1"/>
            <a:endParaRPr lang="en-US" sz="900" dirty="0"/>
          </a:p>
          <a:p>
            <a:pPr lvl="1"/>
            <a:r>
              <a:rPr lang="en-US" sz="2000" dirty="0"/>
              <a:t>Job search and job readiness </a:t>
            </a:r>
            <a:r>
              <a:rPr lang="en-US" sz="2000" dirty="0" smtClean="0"/>
              <a:t>assistance</a:t>
            </a:r>
          </a:p>
          <a:p>
            <a:pPr lvl="1"/>
            <a:endParaRPr lang="en-US" sz="900" dirty="0"/>
          </a:p>
          <a:p>
            <a:pPr lvl="1"/>
            <a:r>
              <a:rPr lang="en-US" sz="2000" dirty="0"/>
              <a:t>Community </a:t>
            </a:r>
            <a:r>
              <a:rPr lang="en-US" sz="2000" dirty="0" smtClean="0"/>
              <a:t>service</a:t>
            </a:r>
          </a:p>
          <a:p>
            <a:pPr lvl="1"/>
            <a:endParaRPr lang="en-US" sz="900" dirty="0"/>
          </a:p>
          <a:p>
            <a:pPr lvl="1"/>
            <a:r>
              <a:rPr lang="en-US" sz="2000" dirty="0"/>
              <a:t>Vocational educational </a:t>
            </a:r>
            <a:r>
              <a:rPr lang="en-US" sz="2000" dirty="0" smtClean="0"/>
              <a:t>training</a:t>
            </a:r>
          </a:p>
          <a:p>
            <a:pPr lvl="1"/>
            <a:endParaRPr lang="en-US" sz="900" dirty="0"/>
          </a:p>
          <a:p>
            <a:pPr lvl="1"/>
            <a:r>
              <a:rPr lang="en-US" sz="2000" dirty="0"/>
              <a:t>Providing child care services to an individual who is participating in a community service program (this must be approved by FCDJFS prior to utilization)</a:t>
            </a:r>
          </a:p>
          <a:p>
            <a:endParaRPr lang="en-US" dirty="0"/>
          </a:p>
        </p:txBody>
      </p:sp>
      <p:sp>
        <p:nvSpPr>
          <p:cNvPr id="3" name="Title 2"/>
          <p:cNvSpPr>
            <a:spLocks noGrp="1"/>
          </p:cNvSpPr>
          <p:nvPr>
            <p:ph type="title"/>
          </p:nvPr>
        </p:nvSpPr>
        <p:spPr/>
        <p:txBody>
          <a:bodyPr/>
          <a:lstStyle/>
          <a:p>
            <a:r>
              <a:rPr lang="en-US" b="1" cap="none" dirty="0" smtClean="0"/>
              <a:t>Ohio Works First Program Overview</a:t>
            </a:r>
            <a:endParaRPr lang="en-US" b="1" cap="none" dirty="0"/>
          </a:p>
        </p:txBody>
      </p:sp>
    </p:spTree>
    <p:extLst>
      <p:ext uri="{BB962C8B-B14F-4D97-AF65-F5344CB8AC3E}">
        <p14:creationId xmlns:p14="http://schemas.microsoft.com/office/powerpoint/2010/main" val="276492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a:bodyPr>
          <a:lstStyle/>
          <a:p>
            <a:r>
              <a:rPr lang="en-US" dirty="0" smtClean="0"/>
              <a:t>Allowable Work Activities (continued):</a:t>
            </a:r>
          </a:p>
          <a:p>
            <a:pPr lvl="1"/>
            <a:r>
              <a:rPr lang="en-US" sz="2000" dirty="0"/>
              <a:t>Job skills training directly related to employment (Must include services such as ESOL (English for speakers of other languages for the limited English Proficiency and Refugee communities</a:t>
            </a:r>
            <a:r>
              <a:rPr lang="en-US" sz="2000" dirty="0" smtClean="0"/>
              <a:t>)</a:t>
            </a:r>
          </a:p>
          <a:p>
            <a:pPr lvl="1"/>
            <a:endParaRPr lang="en-US" sz="800" dirty="0"/>
          </a:p>
          <a:p>
            <a:pPr lvl="1"/>
            <a:r>
              <a:rPr lang="en-US" sz="2000" dirty="0"/>
              <a:t>Education directly related to employment in the case of a recipient who has not received a high school diploma or a certificate of high school </a:t>
            </a:r>
            <a:r>
              <a:rPr lang="en-US" sz="2000" dirty="0" smtClean="0"/>
              <a:t>equivalency</a:t>
            </a:r>
          </a:p>
          <a:p>
            <a:pPr lvl="1"/>
            <a:endParaRPr lang="en-US" sz="800" dirty="0"/>
          </a:p>
          <a:p>
            <a:pPr lvl="1"/>
            <a:r>
              <a:rPr lang="en-US" sz="2000" dirty="0"/>
              <a:t>Satisfactory attendance at secondary school or in a course of study leading to a certificate of general equivalence, in the case of a recipient who has not completed secondary school or received such a </a:t>
            </a:r>
            <a:r>
              <a:rPr lang="en-US" sz="2000" dirty="0" smtClean="0"/>
              <a:t>certificate</a:t>
            </a:r>
          </a:p>
          <a:p>
            <a:pPr lvl="1"/>
            <a:endParaRPr lang="en-US" sz="800" dirty="0"/>
          </a:p>
          <a:p>
            <a:pPr lvl="1"/>
            <a:r>
              <a:rPr lang="en-US" sz="2000" dirty="0"/>
              <a:t>Alternate Work Activities</a:t>
            </a:r>
          </a:p>
          <a:p>
            <a:endParaRPr lang="en-US" dirty="0"/>
          </a:p>
        </p:txBody>
      </p:sp>
      <p:sp>
        <p:nvSpPr>
          <p:cNvPr id="3" name="Title 2"/>
          <p:cNvSpPr>
            <a:spLocks noGrp="1"/>
          </p:cNvSpPr>
          <p:nvPr>
            <p:ph type="title"/>
          </p:nvPr>
        </p:nvSpPr>
        <p:spPr/>
        <p:txBody>
          <a:bodyPr/>
          <a:lstStyle/>
          <a:p>
            <a:r>
              <a:rPr lang="en-US" b="1" cap="none" dirty="0" smtClean="0"/>
              <a:t>Ohio Works First Program Overview</a:t>
            </a:r>
            <a:endParaRPr lang="en-US" b="1" cap="none" dirty="0"/>
          </a:p>
        </p:txBody>
      </p:sp>
    </p:spTree>
    <p:extLst>
      <p:ext uri="{BB962C8B-B14F-4D97-AF65-F5344CB8AC3E}">
        <p14:creationId xmlns:p14="http://schemas.microsoft.com/office/powerpoint/2010/main" val="90159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752600"/>
            <a:ext cx="4040188" cy="639762"/>
          </a:xfrm>
        </p:spPr>
        <p:txBody>
          <a:bodyPr>
            <a:normAutofit fontScale="85000" lnSpcReduction="20000"/>
          </a:bodyPr>
          <a:lstStyle/>
          <a:p>
            <a:r>
              <a:rPr lang="en-US" b="1" dirty="0" smtClean="0"/>
              <a:t>Customer </a:t>
            </a:r>
            <a:r>
              <a:rPr lang="en-US" b="1" dirty="0"/>
              <a:t>Identification and Contact Information</a:t>
            </a:r>
          </a:p>
        </p:txBody>
      </p:sp>
      <p:sp>
        <p:nvSpPr>
          <p:cNvPr id="3" name="Content Placeholder 2"/>
          <p:cNvSpPr>
            <a:spLocks noGrp="1"/>
          </p:cNvSpPr>
          <p:nvPr>
            <p:ph sz="half" idx="2"/>
          </p:nvPr>
        </p:nvSpPr>
        <p:spPr>
          <a:xfrm>
            <a:off x="152400" y="2514600"/>
            <a:ext cx="4040188" cy="4191001"/>
          </a:xfrm>
        </p:spPr>
        <p:txBody>
          <a:bodyPr>
            <a:noAutofit/>
          </a:bodyPr>
          <a:lstStyle/>
          <a:p>
            <a:pPr lvl="0"/>
            <a:r>
              <a:rPr lang="en-US" sz="2000" dirty="0"/>
              <a:t>Case </a:t>
            </a:r>
            <a:r>
              <a:rPr lang="en-US" sz="2000" dirty="0" smtClean="0"/>
              <a:t>name</a:t>
            </a:r>
            <a:endParaRPr lang="en-US" sz="800" dirty="0" smtClean="0"/>
          </a:p>
          <a:p>
            <a:pPr marL="45720" lvl="0" indent="0">
              <a:buNone/>
            </a:pPr>
            <a:r>
              <a:rPr lang="en-US" sz="800" dirty="0" smtClean="0"/>
              <a:t> </a:t>
            </a:r>
            <a:endParaRPr lang="en-US" sz="800" dirty="0"/>
          </a:p>
          <a:p>
            <a:pPr lvl="0"/>
            <a:r>
              <a:rPr lang="en-US" sz="2000" dirty="0"/>
              <a:t>Case number </a:t>
            </a:r>
            <a:endParaRPr lang="en-US" sz="2000" dirty="0" smtClean="0"/>
          </a:p>
          <a:p>
            <a:pPr lvl="0"/>
            <a:endParaRPr lang="en-US" sz="800" dirty="0"/>
          </a:p>
          <a:p>
            <a:pPr lvl="0"/>
            <a:r>
              <a:rPr lang="en-US" sz="2000" dirty="0" smtClean="0"/>
              <a:t>SSN </a:t>
            </a:r>
          </a:p>
          <a:p>
            <a:pPr lvl="0"/>
            <a:endParaRPr lang="en-US" sz="800" dirty="0"/>
          </a:p>
          <a:p>
            <a:pPr lvl="0"/>
            <a:r>
              <a:rPr lang="en-US" sz="2000" dirty="0" smtClean="0"/>
              <a:t>Address </a:t>
            </a:r>
          </a:p>
          <a:p>
            <a:pPr lvl="0"/>
            <a:endParaRPr lang="en-US" sz="800" dirty="0"/>
          </a:p>
          <a:p>
            <a:pPr lvl="0"/>
            <a:r>
              <a:rPr lang="en-US" sz="2000" dirty="0" smtClean="0"/>
              <a:t>Email</a:t>
            </a:r>
          </a:p>
          <a:p>
            <a:pPr lvl="0"/>
            <a:endParaRPr lang="en-US" sz="800" dirty="0"/>
          </a:p>
          <a:p>
            <a:pPr lvl="0"/>
            <a:r>
              <a:rPr lang="en-US" sz="2000" dirty="0"/>
              <a:t>Phone numbers (</a:t>
            </a:r>
            <a:r>
              <a:rPr lang="en-US" sz="2000" dirty="0" smtClean="0"/>
              <a:t>home/cell)</a:t>
            </a:r>
          </a:p>
          <a:p>
            <a:pPr lvl="0"/>
            <a:endParaRPr lang="en-US" sz="800" dirty="0"/>
          </a:p>
          <a:p>
            <a:r>
              <a:rPr lang="en-US" sz="2000" dirty="0"/>
              <a:t>Emergency Contact</a:t>
            </a:r>
          </a:p>
        </p:txBody>
      </p:sp>
      <p:sp>
        <p:nvSpPr>
          <p:cNvPr id="4" name="Text Placeholder 3"/>
          <p:cNvSpPr>
            <a:spLocks noGrp="1"/>
          </p:cNvSpPr>
          <p:nvPr>
            <p:ph type="body" sz="quarter" idx="3"/>
          </p:nvPr>
        </p:nvSpPr>
        <p:spPr>
          <a:xfrm>
            <a:off x="4724400" y="1752600"/>
            <a:ext cx="4194175" cy="639762"/>
          </a:xfrm>
        </p:spPr>
        <p:txBody>
          <a:bodyPr>
            <a:noAutofit/>
          </a:bodyPr>
          <a:lstStyle/>
          <a:p>
            <a:r>
              <a:rPr lang="en-US" sz="2000" b="1" dirty="0" smtClean="0"/>
              <a:t>Customer Demographics</a:t>
            </a:r>
          </a:p>
          <a:p>
            <a:endParaRPr lang="en-US" sz="800" b="1" dirty="0"/>
          </a:p>
        </p:txBody>
      </p:sp>
      <p:sp>
        <p:nvSpPr>
          <p:cNvPr id="5" name="Content Placeholder 4"/>
          <p:cNvSpPr>
            <a:spLocks noGrp="1"/>
          </p:cNvSpPr>
          <p:nvPr>
            <p:ph sz="quarter" idx="4"/>
          </p:nvPr>
        </p:nvSpPr>
        <p:spPr>
          <a:xfrm>
            <a:off x="4953000" y="2438400"/>
            <a:ext cx="4041775" cy="4191001"/>
          </a:xfrm>
        </p:spPr>
        <p:txBody>
          <a:bodyPr>
            <a:noAutofit/>
          </a:bodyPr>
          <a:lstStyle/>
          <a:p>
            <a:pPr lvl="0"/>
            <a:r>
              <a:rPr lang="en-US" sz="2000" dirty="0"/>
              <a:t>Ethnicity, Race, </a:t>
            </a:r>
            <a:r>
              <a:rPr lang="en-US" sz="2000" dirty="0" smtClean="0"/>
              <a:t>Gender</a:t>
            </a:r>
          </a:p>
          <a:p>
            <a:pPr lvl="0"/>
            <a:endParaRPr lang="en-US" sz="800" dirty="0"/>
          </a:p>
          <a:p>
            <a:pPr lvl="0"/>
            <a:r>
              <a:rPr lang="en-US" sz="2000" dirty="0"/>
              <a:t>Primary </a:t>
            </a:r>
            <a:r>
              <a:rPr lang="en-US" sz="2000" dirty="0" smtClean="0"/>
              <a:t>language</a:t>
            </a:r>
          </a:p>
          <a:p>
            <a:pPr lvl="0"/>
            <a:endParaRPr lang="en-US" sz="800" dirty="0"/>
          </a:p>
          <a:p>
            <a:pPr lvl="0"/>
            <a:r>
              <a:rPr lang="en-US" sz="2000" dirty="0" smtClean="0"/>
              <a:t>Citizenship</a:t>
            </a:r>
          </a:p>
          <a:p>
            <a:pPr lvl="0"/>
            <a:endParaRPr lang="en-US" sz="800" dirty="0"/>
          </a:p>
          <a:p>
            <a:pPr lvl="0"/>
            <a:r>
              <a:rPr lang="en-US" sz="2000" dirty="0"/>
              <a:t>Marital </a:t>
            </a:r>
            <a:r>
              <a:rPr lang="en-US" sz="2000" dirty="0" smtClean="0"/>
              <a:t>status</a:t>
            </a:r>
          </a:p>
          <a:p>
            <a:pPr lvl="0"/>
            <a:endParaRPr lang="en-US" sz="800" dirty="0"/>
          </a:p>
          <a:p>
            <a:pPr lvl="0"/>
            <a:r>
              <a:rPr lang="en-US" sz="2000" dirty="0" smtClean="0"/>
              <a:t>Disability</a:t>
            </a:r>
          </a:p>
          <a:p>
            <a:pPr lvl="0"/>
            <a:endParaRPr lang="en-US" sz="900" dirty="0"/>
          </a:p>
          <a:p>
            <a:pPr lvl="0"/>
            <a:r>
              <a:rPr lang="en-US" sz="2000" dirty="0"/>
              <a:t>Education </a:t>
            </a:r>
            <a:r>
              <a:rPr lang="en-US" sz="2000" dirty="0" smtClean="0"/>
              <a:t>level</a:t>
            </a:r>
          </a:p>
          <a:p>
            <a:pPr lvl="0"/>
            <a:endParaRPr lang="en-US" sz="800" dirty="0"/>
          </a:p>
          <a:p>
            <a:pPr lvl="0"/>
            <a:r>
              <a:rPr lang="en-US" sz="2000" dirty="0"/>
              <a:t>Employment </a:t>
            </a:r>
            <a:r>
              <a:rPr lang="en-US" sz="2000" dirty="0" smtClean="0"/>
              <a:t>history</a:t>
            </a:r>
          </a:p>
          <a:p>
            <a:pPr lvl="0"/>
            <a:endParaRPr lang="en-US" sz="800" dirty="0"/>
          </a:p>
          <a:p>
            <a:pPr lvl="0"/>
            <a:r>
              <a:rPr lang="en-US" sz="2000" dirty="0"/>
              <a:t>Legal/Criminal history </a:t>
            </a:r>
          </a:p>
          <a:p>
            <a:endParaRPr lang="en-US" sz="2000" dirty="0"/>
          </a:p>
        </p:txBody>
      </p:sp>
      <p:sp>
        <p:nvSpPr>
          <p:cNvPr id="6" name="Title 5"/>
          <p:cNvSpPr>
            <a:spLocks noGrp="1"/>
          </p:cNvSpPr>
          <p:nvPr>
            <p:ph type="title"/>
          </p:nvPr>
        </p:nvSpPr>
        <p:spPr/>
        <p:txBody>
          <a:bodyPr/>
          <a:lstStyle/>
          <a:p>
            <a:r>
              <a:rPr lang="en-US" b="1" dirty="0" smtClean="0"/>
              <a:t>OWF- </a:t>
            </a:r>
            <a:r>
              <a:rPr lang="en-US" b="1" cap="none" dirty="0" smtClean="0"/>
              <a:t>Data Collection, Tracking,               Analysis &amp; Reporting</a:t>
            </a:r>
            <a:endParaRPr lang="en-US" b="1" cap="none" dirty="0"/>
          </a:p>
        </p:txBody>
      </p:sp>
    </p:spTree>
    <p:extLst>
      <p:ext uri="{BB962C8B-B14F-4D97-AF65-F5344CB8AC3E}">
        <p14:creationId xmlns:p14="http://schemas.microsoft.com/office/powerpoint/2010/main" val="687845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676400"/>
            <a:ext cx="4040188" cy="639762"/>
          </a:xfrm>
        </p:spPr>
        <p:txBody>
          <a:bodyPr>
            <a:normAutofit/>
          </a:bodyPr>
          <a:lstStyle/>
          <a:p>
            <a:r>
              <a:rPr lang="en-US" sz="2000" b="1" dirty="0" smtClean="0"/>
              <a:t>Case Management Services</a:t>
            </a:r>
          </a:p>
          <a:p>
            <a:endParaRPr lang="en-US" sz="800" b="1" dirty="0"/>
          </a:p>
        </p:txBody>
      </p:sp>
      <p:sp>
        <p:nvSpPr>
          <p:cNvPr id="3" name="Content Placeholder 2"/>
          <p:cNvSpPr>
            <a:spLocks noGrp="1"/>
          </p:cNvSpPr>
          <p:nvPr>
            <p:ph sz="half" idx="2"/>
          </p:nvPr>
        </p:nvSpPr>
        <p:spPr>
          <a:xfrm>
            <a:off x="152400" y="2209800"/>
            <a:ext cx="4040188" cy="4495801"/>
          </a:xfrm>
        </p:spPr>
        <p:txBody>
          <a:bodyPr>
            <a:noAutofit/>
          </a:bodyPr>
          <a:lstStyle/>
          <a:p>
            <a:pPr lvl="0"/>
            <a:r>
              <a:rPr lang="en-US" sz="2000" dirty="0"/>
              <a:t>Identified needs and/or </a:t>
            </a:r>
            <a:r>
              <a:rPr lang="en-US" sz="2000" dirty="0" smtClean="0"/>
              <a:t>barriers </a:t>
            </a:r>
          </a:p>
          <a:p>
            <a:pPr lvl="0"/>
            <a:endParaRPr lang="en-US" sz="800" dirty="0"/>
          </a:p>
          <a:p>
            <a:pPr lvl="0"/>
            <a:r>
              <a:rPr lang="en-US" sz="2000" dirty="0"/>
              <a:t>Action steps to address </a:t>
            </a:r>
            <a:r>
              <a:rPr lang="en-US" sz="2000" dirty="0" smtClean="0"/>
              <a:t>barriers</a:t>
            </a:r>
          </a:p>
          <a:p>
            <a:pPr lvl="0"/>
            <a:endParaRPr lang="en-US" sz="800" dirty="0"/>
          </a:p>
          <a:p>
            <a:pPr lvl="0"/>
            <a:r>
              <a:rPr lang="en-US" sz="2000" dirty="0"/>
              <a:t>Referrals and linkages to services </a:t>
            </a:r>
            <a:endParaRPr lang="en-US" sz="2000" dirty="0" smtClean="0"/>
          </a:p>
          <a:p>
            <a:pPr lvl="0"/>
            <a:endParaRPr lang="en-US" sz="800" dirty="0"/>
          </a:p>
          <a:p>
            <a:pPr lvl="0"/>
            <a:r>
              <a:rPr lang="en-US" sz="2000" dirty="0"/>
              <a:t>Community services </a:t>
            </a:r>
            <a:r>
              <a:rPr lang="en-US" sz="2000" dirty="0" smtClean="0"/>
              <a:t>utilized</a:t>
            </a:r>
          </a:p>
          <a:p>
            <a:pPr lvl="0"/>
            <a:endParaRPr lang="en-US" sz="800" dirty="0"/>
          </a:p>
          <a:p>
            <a:pPr lvl="0"/>
            <a:r>
              <a:rPr lang="en-US" sz="2000" dirty="0"/>
              <a:t>Supportive Service </a:t>
            </a:r>
            <a:r>
              <a:rPr lang="en-US" sz="2000" dirty="0" smtClean="0"/>
              <a:t>Provided  </a:t>
            </a:r>
            <a:r>
              <a:rPr lang="en-US" sz="2000" dirty="0"/>
              <a:t>(CCMEP &amp; Non-CCMEP</a:t>
            </a:r>
            <a:r>
              <a:rPr lang="en-US" sz="2000" dirty="0" smtClean="0"/>
              <a:t>)</a:t>
            </a:r>
          </a:p>
          <a:p>
            <a:pPr lvl="0"/>
            <a:endParaRPr lang="en-US" sz="800" dirty="0"/>
          </a:p>
          <a:p>
            <a:pPr lvl="0"/>
            <a:r>
              <a:rPr lang="en-US" sz="2000" dirty="0"/>
              <a:t>FCDJFS support services utilized</a:t>
            </a:r>
          </a:p>
        </p:txBody>
      </p:sp>
      <p:sp>
        <p:nvSpPr>
          <p:cNvPr id="4" name="Text Placeholder 3"/>
          <p:cNvSpPr>
            <a:spLocks noGrp="1"/>
          </p:cNvSpPr>
          <p:nvPr>
            <p:ph type="body" sz="quarter" idx="3"/>
          </p:nvPr>
        </p:nvSpPr>
        <p:spPr>
          <a:xfrm>
            <a:off x="4724400" y="1676400"/>
            <a:ext cx="4194175" cy="639762"/>
          </a:xfrm>
        </p:spPr>
        <p:txBody>
          <a:bodyPr>
            <a:noAutofit/>
          </a:bodyPr>
          <a:lstStyle/>
          <a:p>
            <a:pPr lvl="0"/>
            <a:r>
              <a:rPr lang="en-US" sz="2000" b="1" dirty="0"/>
              <a:t>Referral Information</a:t>
            </a:r>
            <a:endParaRPr lang="en-US" sz="2000" dirty="0"/>
          </a:p>
          <a:p>
            <a:endParaRPr lang="en-US" sz="800" b="1" dirty="0"/>
          </a:p>
        </p:txBody>
      </p:sp>
      <p:sp>
        <p:nvSpPr>
          <p:cNvPr id="5" name="Content Placeholder 4"/>
          <p:cNvSpPr>
            <a:spLocks noGrp="1"/>
          </p:cNvSpPr>
          <p:nvPr>
            <p:ph sz="quarter" idx="4"/>
          </p:nvPr>
        </p:nvSpPr>
        <p:spPr>
          <a:xfrm>
            <a:off x="4953000" y="2209800"/>
            <a:ext cx="4041775" cy="4419601"/>
          </a:xfrm>
        </p:spPr>
        <p:txBody>
          <a:bodyPr>
            <a:noAutofit/>
          </a:bodyPr>
          <a:lstStyle/>
          <a:p>
            <a:pPr lvl="0"/>
            <a:r>
              <a:rPr lang="en-US" sz="2000" dirty="0"/>
              <a:t>Date </a:t>
            </a:r>
            <a:r>
              <a:rPr lang="en-US" sz="2000" dirty="0" smtClean="0"/>
              <a:t>referred</a:t>
            </a:r>
          </a:p>
          <a:p>
            <a:pPr lvl="0"/>
            <a:endParaRPr lang="en-US" sz="800" dirty="0"/>
          </a:p>
          <a:p>
            <a:pPr lvl="0"/>
            <a:r>
              <a:rPr lang="en-US" sz="2000" dirty="0"/>
              <a:t>Date scheduled for Applicant Job Search (if applicable</a:t>
            </a:r>
            <a:r>
              <a:rPr lang="en-US" sz="2000" dirty="0" smtClean="0"/>
              <a:t>)</a:t>
            </a:r>
          </a:p>
          <a:p>
            <a:pPr lvl="0"/>
            <a:endParaRPr lang="en-US" sz="800" dirty="0"/>
          </a:p>
          <a:p>
            <a:pPr lvl="0"/>
            <a:r>
              <a:rPr lang="en-US" sz="2000" dirty="0"/>
              <a:t>Show Date/No Show </a:t>
            </a:r>
            <a:r>
              <a:rPr lang="en-US" sz="2000" dirty="0" smtClean="0"/>
              <a:t>Date</a:t>
            </a:r>
          </a:p>
          <a:p>
            <a:pPr lvl="0"/>
            <a:endParaRPr lang="en-US" sz="800" dirty="0"/>
          </a:p>
          <a:p>
            <a:r>
              <a:rPr lang="en-US" sz="2000" dirty="0"/>
              <a:t>Hours Completed </a:t>
            </a:r>
          </a:p>
        </p:txBody>
      </p:sp>
      <p:sp>
        <p:nvSpPr>
          <p:cNvPr id="6" name="Title 5"/>
          <p:cNvSpPr>
            <a:spLocks noGrp="1"/>
          </p:cNvSpPr>
          <p:nvPr>
            <p:ph type="title"/>
          </p:nvPr>
        </p:nvSpPr>
        <p:spPr/>
        <p:txBody>
          <a:bodyPr/>
          <a:lstStyle/>
          <a:p>
            <a:r>
              <a:rPr lang="en-US" b="1" dirty="0" smtClean="0"/>
              <a:t>OWF- </a:t>
            </a:r>
            <a:r>
              <a:rPr lang="en-US" b="1" cap="none" dirty="0" smtClean="0"/>
              <a:t>Data Collection, Tracking,               Analysis &amp; Reporting</a:t>
            </a:r>
            <a:endParaRPr lang="en-US" b="1" cap="none" dirty="0"/>
          </a:p>
        </p:txBody>
      </p:sp>
    </p:spTree>
    <p:extLst>
      <p:ext uri="{BB962C8B-B14F-4D97-AF65-F5344CB8AC3E}">
        <p14:creationId xmlns:p14="http://schemas.microsoft.com/office/powerpoint/2010/main" val="3409482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752600"/>
            <a:ext cx="4040188" cy="639762"/>
          </a:xfrm>
        </p:spPr>
        <p:txBody>
          <a:bodyPr>
            <a:normAutofit/>
          </a:bodyPr>
          <a:lstStyle/>
          <a:p>
            <a:r>
              <a:rPr lang="en-US" sz="2000" b="1" dirty="0" smtClean="0"/>
              <a:t>Assignment Information</a:t>
            </a:r>
          </a:p>
          <a:p>
            <a:endParaRPr lang="en-US" sz="800" b="1" dirty="0"/>
          </a:p>
        </p:txBody>
      </p:sp>
      <p:sp>
        <p:nvSpPr>
          <p:cNvPr id="3" name="Content Placeholder 2"/>
          <p:cNvSpPr>
            <a:spLocks noGrp="1"/>
          </p:cNvSpPr>
          <p:nvPr>
            <p:ph sz="half" idx="2"/>
          </p:nvPr>
        </p:nvSpPr>
        <p:spPr>
          <a:xfrm>
            <a:off x="152400" y="2514600"/>
            <a:ext cx="4040188" cy="4191001"/>
          </a:xfrm>
        </p:spPr>
        <p:txBody>
          <a:bodyPr>
            <a:noAutofit/>
          </a:bodyPr>
          <a:lstStyle/>
          <a:p>
            <a:pPr lvl="0"/>
            <a:r>
              <a:rPr lang="en-US" sz="2000" dirty="0"/>
              <a:t>Site </a:t>
            </a:r>
            <a:r>
              <a:rPr lang="en-US" sz="2000" dirty="0" smtClean="0"/>
              <a:t>Information</a:t>
            </a:r>
          </a:p>
          <a:p>
            <a:pPr lvl="0"/>
            <a:endParaRPr lang="en-US" sz="800" dirty="0"/>
          </a:p>
          <a:p>
            <a:pPr lvl="0"/>
            <a:r>
              <a:rPr lang="en-US" sz="2000" dirty="0"/>
              <a:t>Site </a:t>
            </a:r>
            <a:r>
              <a:rPr lang="en-US" sz="2000" dirty="0" smtClean="0"/>
              <a:t>Name</a:t>
            </a:r>
          </a:p>
          <a:p>
            <a:pPr lvl="0"/>
            <a:endParaRPr lang="en-US" sz="800" dirty="0"/>
          </a:p>
          <a:p>
            <a:pPr lvl="0"/>
            <a:r>
              <a:rPr lang="en-US" sz="2000" dirty="0"/>
              <a:t>Site </a:t>
            </a:r>
            <a:r>
              <a:rPr lang="en-US" sz="2000" dirty="0" smtClean="0"/>
              <a:t>Address</a:t>
            </a:r>
          </a:p>
          <a:p>
            <a:pPr lvl="0"/>
            <a:endParaRPr lang="en-US" sz="800" dirty="0"/>
          </a:p>
          <a:p>
            <a:pPr lvl="0"/>
            <a:r>
              <a:rPr lang="en-US" sz="2000" dirty="0"/>
              <a:t>Site Contact </a:t>
            </a:r>
            <a:r>
              <a:rPr lang="en-US" sz="2000" dirty="0" smtClean="0"/>
              <a:t>Person</a:t>
            </a:r>
          </a:p>
          <a:p>
            <a:pPr lvl="0"/>
            <a:endParaRPr lang="en-US" sz="800" dirty="0"/>
          </a:p>
          <a:p>
            <a:pPr lvl="0"/>
            <a:r>
              <a:rPr lang="en-US" sz="2000" dirty="0"/>
              <a:t>Site Contact </a:t>
            </a:r>
            <a:r>
              <a:rPr lang="en-US" sz="2000" dirty="0" smtClean="0"/>
              <a:t>                  Information</a:t>
            </a:r>
            <a:endParaRPr lang="en-US" sz="2000" dirty="0"/>
          </a:p>
        </p:txBody>
      </p:sp>
      <p:sp>
        <p:nvSpPr>
          <p:cNvPr id="4" name="Text Placeholder 3"/>
          <p:cNvSpPr>
            <a:spLocks noGrp="1"/>
          </p:cNvSpPr>
          <p:nvPr>
            <p:ph type="body" sz="quarter" idx="3"/>
          </p:nvPr>
        </p:nvSpPr>
        <p:spPr>
          <a:xfrm>
            <a:off x="4724400" y="1752600"/>
            <a:ext cx="4194175" cy="639762"/>
          </a:xfrm>
        </p:spPr>
        <p:txBody>
          <a:bodyPr>
            <a:noAutofit/>
          </a:bodyPr>
          <a:lstStyle/>
          <a:p>
            <a:pPr lvl="0"/>
            <a:r>
              <a:rPr lang="en-US" sz="2000" b="1" dirty="0"/>
              <a:t>Assignment </a:t>
            </a:r>
            <a:r>
              <a:rPr lang="en-US" sz="2000" b="1" dirty="0" smtClean="0"/>
              <a:t>Details</a:t>
            </a:r>
            <a:endParaRPr lang="en-US" sz="2000" dirty="0"/>
          </a:p>
          <a:p>
            <a:endParaRPr lang="en-US" sz="800" b="1" dirty="0"/>
          </a:p>
        </p:txBody>
      </p:sp>
      <p:sp>
        <p:nvSpPr>
          <p:cNvPr id="5" name="Content Placeholder 4"/>
          <p:cNvSpPr>
            <a:spLocks noGrp="1"/>
          </p:cNvSpPr>
          <p:nvPr>
            <p:ph sz="quarter" idx="4"/>
          </p:nvPr>
        </p:nvSpPr>
        <p:spPr>
          <a:xfrm>
            <a:off x="4953000" y="2438400"/>
            <a:ext cx="4041775" cy="4191001"/>
          </a:xfrm>
        </p:spPr>
        <p:txBody>
          <a:bodyPr>
            <a:noAutofit/>
          </a:bodyPr>
          <a:lstStyle/>
          <a:p>
            <a:pPr lvl="0"/>
            <a:r>
              <a:rPr lang="en-US" sz="2000" dirty="0"/>
              <a:t>PSC code, provided by </a:t>
            </a:r>
            <a:r>
              <a:rPr lang="en-US" sz="2000" dirty="0" smtClean="0"/>
              <a:t>FCDJFS</a:t>
            </a:r>
          </a:p>
          <a:p>
            <a:pPr lvl="0"/>
            <a:endParaRPr lang="en-US" sz="800" dirty="0"/>
          </a:p>
          <a:p>
            <a:pPr lvl="0"/>
            <a:r>
              <a:rPr lang="en-US" sz="2000" dirty="0"/>
              <a:t>Start date of </a:t>
            </a:r>
            <a:r>
              <a:rPr lang="en-US" sz="2000" dirty="0" smtClean="0"/>
              <a:t>assignment</a:t>
            </a:r>
          </a:p>
          <a:p>
            <a:pPr lvl="0"/>
            <a:endParaRPr lang="en-US" sz="800" dirty="0"/>
          </a:p>
          <a:p>
            <a:pPr lvl="0"/>
            <a:r>
              <a:rPr lang="en-US" sz="2000" dirty="0"/>
              <a:t>End date of </a:t>
            </a:r>
            <a:r>
              <a:rPr lang="en-US" sz="2000" dirty="0" smtClean="0"/>
              <a:t>assignment</a:t>
            </a:r>
          </a:p>
          <a:p>
            <a:pPr lvl="0"/>
            <a:endParaRPr lang="en-US" sz="800" dirty="0"/>
          </a:p>
          <a:p>
            <a:pPr lvl="0"/>
            <a:r>
              <a:rPr lang="en-US" sz="2000" dirty="0"/>
              <a:t>Duration of </a:t>
            </a:r>
            <a:r>
              <a:rPr lang="en-US" sz="2000" dirty="0" smtClean="0"/>
              <a:t>assignment</a:t>
            </a:r>
          </a:p>
          <a:p>
            <a:pPr lvl="0"/>
            <a:endParaRPr lang="en-US" sz="800" dirty="0"/>
          </a:p>
          <a:p>
            <a:pPr lvl="0"/>
            <a:r>
              <a:rPr lang="en-US" sz="2000" dirty="0"/>
              <a:t>Number of hours </a:t>
            </a:r>
            <a:r>
              <a:rPr lang="en-US" sz="2000" dirty="0" smtClean="0"/>
              <a:t>assigned</a:t>
            </a:r>
            <a:endParaRPr lang="en-US" sz="800" dirty="0" smtClean="0"/>
          </a:p>
          <a:p>
            <a:pPr marL="45720" lvl="0" indent="0">
              <a:buNone/>
            </a:pPr>
            <a:r>
              <a:rPr lang="en-US" sz="800" dirty="0" smtClean="0"/>
              <a:t> </a:t>
            </a:r>
            <a:endParaRPr lang="en-US" sz="800" dirty="0"/>
          </a:p>
          <a:p>
            <a:pPr lvl="0"/>
            <a:r>
              <a:rPr lang="en-US" sz="2000" dirty="0"/>
              <a:t>Proposed Assignment Changes</a:t>
            </a:r>
          </a:p>
          <a:p>
            <a:endParaRPr lang="en-US" sz="2000" dirty="0"/>
          </a:p>
        </p:txBody>
      </p:sp>
      <p:sp>
        <p:nvSpPr>
          <p:cNvPr id="6" name="Title 5"/>
          <p:cNvSpPr>
            <a:spLocks noGrp="1"/>
          </p:cNvSpPr>
          <p:nvPr>
            <p:ph type="title"/>
          </p:nvPr>
        </p:nvSpPr>
        <p:spPr/>
        <p:txBody>
          <a:bodyPr/>
          <a:lstStyle/>
          <a:p>
            <a:r>
              <a:rPr lang="en-US" b="1" dirty="0" smtClean="0"/>
              <a:t>OWF- Data Collection, Tracking,               Analysis &amp; Reporting</a:t>
            </a:r>
            <a:endParaRPr lang="en-US" b="1" dirty="0"/>
          </a:p>
        </p:txBody>
      </p:sp>
    </p:spTree>
    <p:extLst>
      <p:ext uri="{BB962C8B-B14F-4D97-AF65-F5344CB8AC3E}">
        <p14:creationId xmlns:p14="http://schemas.microsoft.com/office/powerpoint/2010/main" val="1007554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752600"/>
            <a:ext cx="4040188" cy="639762"/>
          </a:xfrm>
        </p:spPr>
        <p:txBody>
          <a:bodyPr>
            <a:normAutofit fontScale="77500" lnSpcReduction="20000"/>
          </a:bodyPr>
          <a:lstStyle/>
          <a:p>
            <a:pPr lvl="0"/>
            <a:r>
              <a:rPr lang="en-US" b="1" dirty="0"/>
              <a:t>Participation Tracking </a:t>
            </a:r>
            <a:endParaRPr lang="en-US" b="1" dirty="0" smtClean="0"/>
          </a:p>
          <a:p>
            <a:pPr lvl="0"/>
            <a:r>
              <a:rPr lang="en-US" b="1" dirty="0" smtClean="0"/>
              <a:t>(Day/Week/calendar </a:t>
            </a:r>
            <a:r>
              <a:rPr lang="en-US" b="1" dirty="0"/>
              <a:t>month):</a:t>
            </a:r>
            <a:endParaRPr lang="en-US" dirty="0"/>
          </a:p>
          <a:p>
            <a:endParaRPr lang="en-US" sz="200" b="1" dirty="0"/>
          </a:p>
        </p:txBody>
      </p:sp>
      <p:sp>
        <p:nvSpPr>
          <p:cNvPr id="3" name="Content Placeholder 2"/>
          <p:cNvSpPr>
            <a:spLocks noGrp="1"/>
          </p:cNvSpPr>
          <p:nvPr>
            <p:ph sz="half" idx="2"/>
          </p:nvPr>
        </p:nvSpPr>
        <p:spPr>
          <a:xfrm>
            <a:off x="152400" y="2514600"/>
            <a:ext cx="4040188" cy="4191001"/>
          </a:xfrm>
        </p:spPr>
        <p:txBody>
          <a:bodyPr>
            <a:noAutofit/>
          </a:bodyPr>
          <a:lstStyle/>
          <a:p>
            <a:pPr lvl="0"/>
            <a:r>
              <a:rPr lang="en-US" sz="2000" dirty="0"/>
              <a:t>Hours required (including those deemed</a:t>
            </a:r>
            <a:r>
              <a:rPr lang="en-US" sz="2000" dirty="0" smtClean="0"/>
              <a:t>)</a:t>
            </a:r>
          </a:p>
          <a:p>
            <a:pPr lvl="0"/>
            <a:endParaRPr lang="en-US" sz="800" dirty="0"/>
          </a:p>
          <a:p>
            <a:pPr lvl="0"/>
            <a:r>
              <a:rPr lang="en-US" sz="2000" dirty="0"/>
              <a:t>Hours </a:t>
            </a:r>
            <a:r>
              <a:rPr lang="en-US" sz="2000" dirty="0" smtClean="0"/>
              <a:t>completed</a:t>
            </a:r>
          </a:p>
          <a:p>
            <a:pPr lvl="0"/>
            <a:endParaRPr lang="en-US" sz="800" dirty="0"/>
          </a:p>
          <a:p>
            <a:pPr lvl="0"/>
            <a:r>
              <a:rPr lang="en-US" sz="2000" dirty="0"/>
              <a:t>Hours </a:t>
            </a:r>
            <a:r>
              <a:rPr lang="en-US" sz="2000" dirty="0" smtClean="0"/>
              <a:t>missed</a:t>
            </a:r>
          </a:p>
          <a:p>
            <a:pPr lvl="0"/>
            <a:endParaRPr lang="en-US" sz="800" dirty="0"/>
          </a:p>
          <a:p>
            <a:pPr lvl="0"/>
            <a:r>
              <a:rPr lang="en-US" sz="2000" dirty="0"/>
              <a:t>Hours with good cause (must be supported by documentation</a:t>
            </a:r>
            <a:r>
              <a:rPr lang="en-US" sz="2000" dirty="0" smtClean="0"/>
              <a:t>)</a:t>
            </a:r>
          </a:p>
          <a:p>
            <a:pPr lvl="0"/>
            <a:endParaRPr lang="en-US" sz="800" dirty="0"/>
          </a:p>
          <a:p>
            <a:pPr lvl="0"/>
            <a:r>
              <a:rPr lang="en-US" sz="2000" dirty="0"/>
              <a:t>Participation Met/Failed</a:t>
            </a:r>
          </a:p>
        </p:txBody>
      </p:sp>
      <p:sp>
        <p:nvSpPr>
          <p:cNvPr id="4" name="Text Placeholder 3"/>
          <p:cNvSpPr>
            <a:spLocks noGrp="1"/>
          </p:cNvSpPr>
          <p:nvPr>
            <p:ph type="body" sz="quarter" idx="3"/>
          </p:nvPr>
        </p:nvSpPr>
        <p:spPr>
          <a:xfrm>
            <a:off x="4724400" y="1752600"/>
            <a:ext cx="4194175" cy="639762"/>
          </a:xfrm>
        </p:spPr>
        <p:txBody>
          <a:bodyPr>
            <a:noAutofit/>
          </a:bodyPr>
          <a:lstStyle/>
          <a:p>
            <a:pPr lvl="0"/>
            <a:r>
              <a:rPr lang="en-US" sz="2000" b="1" dirty="0"/>
              <a:t>Sanctions:</a:t>
            </a:r>
            <a:endParaRPr lang="en-US" sz="2000" dirty="0"/>
          </a:p>
          <a:p>
            <a:endParaRPr lang="en-US" sz="800" b="1" dirty="0"/>
          </a:p>
        </p:txBody>
      </p:sp>
      <p:sp>
        <p:nvSpPr>
          <p:cNvPr id="5" name="Content Placeholder 4"/>
          <p:cNvSpPr>
            <a:spLocks noGrp="1"/>
          </p:cNvSpPr>
          <p:nvPr>
            <p:ph sz="quarter" idx="4"/>
          </p:nvPr>
        </p:nvSpPr>
        <p:spPr>
          <a:xfrm>
            <a:off x="4953000" y="2438400"/>
            <a:ext cx="4041775" cy="4191001"/>
          </a:xfrm>
        </p:spPr>
        <p:txBody>
          <a:bodyPr>
            <a:noAutofit/>
          </a:bodyPr>
          <a:lstStyle/>
          <a:p>
            <a:pPr lvl="0"/>
            <a:r>
              <a:rPr lang="en-US" sz="2000" dirty="0"/>
              <a:t>Date of sanction </a:t>
            </a:r>
            <a:r>
              <a:rPr lang="en-US" sz="2000" dirty="0" smtClean="0"/>
              <a:t>recommendation</a:t>
            </a:r>
          </a:p>
          <a:p>
            <a:pPr lvl="0"/>
            <a:endParaRPr lang="en-US" sz="800" dirty="0"/>
          </a:p>
          <a:p>
            <a:pPr lvl="0"/>
            <a:r>
              <a:rPr lang="en-US" sz="2000" dirty="0"/>
              <a:t>Reason for sanction </a:t>
            </a:r>
            <a:r>
              <a:rPr lang="en-US" sz="2000" dirty="0" smtClean="0"/>
              <a:t>recommendation</a:t>
            </a:r>
          </a:p>
          <a:p>
            <a:pPr lvl="0"/>
            <a:endParaRPr lang="en-US" sz="800" dirty="0"/>
          </a:p>
          <a:p>
            <a:pPr lvl="0"/>
            <a:r>
              <a:rPr lang="en-US" sz="2000" dirty="0"/>
              <a:t>Decision by FCDJFS (approved for sanction action or remain in assignment with Selected Provider)</a:t>
            </a:r>
          </a:p>
          <a:p>
            <a:endParaRPr lang="en-US" sz="2000" dirty="0"/>
          </a:p>
        </p:txBody>
      </p:sp>
      <p:sp>
        <p:nvSpPr>
          <p:cNvPr id="6" name="Title 5"/>
          <p:cNvSpPr>
            <a:spLocks noGrp="1"/>
          </p:cNvSpPr>
          <p:nvPr>
            <p:ph type="title"/>
          </p:nvPr>
        </p:nvSpPr>
        <p:spPr/>
        <p:txBody>
          <a:bodyPr/>
          <a:lstStyle/>
          <a:p>
            <a:r>
              <a:rPr lang="en-US" b="1" dirty="0"/>
              <a:t>OWF- Data Collection, Tracking,               Analysis &amp; Reporting</a:t>
            </a:r>
            <a:endParaRPr lang="en-US" b="1" cap="none" dirty="0"/>
          </a:p>
        </p:txBody>
      </p:sp>
    </p:spTree>
    <p:extLst>
      <p:ext uri="{BB962C8B-B14F-4D97-AF65-F5344CB8AC3E}">
        <p14:creationId xmlns:p14="http://schemas.microsoft.com/office/powerpoint/2010/main" val="1128830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752600"/>
            <a:ext cx="4040188" cy="639762"/>
          </a:xfrm>
        </p:spPr>
        <p:txBody>
          <a:bodyPr>
            <a:normAutofit fontScale="92500" lnSpcReduction="20000"/>
          </a:bodyPr>
          <a:lstStyle/>
          <a:p>
            <a:pPr lvl="0"/>
            <a:r>
              <a:rPr lang="en-US" sz="2000" b="1" dirty="0"/>
              <a:t>If Sanction </a:t>
            </a:r>
            <a:r>
              <a:rPr lang="en-US" sz="2000" b="1" dirty="0" smtClean="0"/>
              <a:t>Recommendation</a:t>
            </a:r>
          </a:p>
          <a:p>
            <a:pPr lvl="0"/>
            <a:r>
              <a:rPr lang="en-US" sz="2000" b="1" dirty="0" smtClean="0"/>
              <a:t>is </a:t>
            </a:r>
            <a:r>
              <a:rPr lang="en-US" sz="2000" b="1" dirty="0"/>
              <a:t>Approved:</a:t>
            </a:r>
            <a:endParaRPr lang="en-US" sz="2000" dirty="0"/>
          </a:p>
          <a:p>
            <a:endParaRPr lang="en-US" sz="200" b="1" dirty="0"/>
          </a:p>
        </p:txBody>
      </p:sp>
      <p:sp>
        <p:nvSpPr>
          <p:cNvPr id="3" name="Content Placeholder 2"/>
          <p:cNvSpPr>
            <a:spLocks noGrp="1"/>
          </p:cNvSpPr>
          <p:nvPr>
            <p:ph sz="half" idx="2"/>
          </p:nvPr>
        </p:nvSpPr>
        <p:spPr>
          <a:xfrm>
            <a:off x="152400" y="2514600"/>
            <a:ext cx="4040188" cy="4191001"/>
          </a:xfrm>
        </p:spPr>
        <p:txBody>
          <a:bodyPr>
            <a:noAutofit/>
          </a:bodyPr>
          <a:lstStyle/>
          <a:p>
            <a:pPr lvl="0"/>
            <a:r>
              <a:rPr lang="en-US" sz="2000" dirty="0"/>
              <a:t>Status of sanction (pending, fair hearing, applied</a:t>
            </a:r>
            <a:r>
              <a:rPr lang="en-US" sz="2000" dirty="0" smtClean="0"/>
              <a:t>)</a:t>
            </a:r>
          </a:p>
          <a:p>
            <a:pPr lvl="0"/>
            <a:endParaRPr lang="en-US" sz="800" dirty="0"/>
          </a:p>
          <a:p>
            <a:pPr lvl="0"/>
            <a:r>
              <a:rPr lang="en-US" sz="2000" dirty="0"/>
              <a:t>Date sanction </a:t>
            </a:r>
            <a:r>
              <a:rPr lang="en-US" sz="2000" dirty="0" smtClean="0"/>
              <a:t>applied</a:t>
            </a:r>
          </a:p>
          <a:p>
            <a:pPr lvl="0"/>
            <a:endParaRPr lang="en-US" sz="800" dirty="0"/>
          </a:p>
          <a:p>
            <a:pPr lvl="0"/>
            <a:r>
              <a:rPr lang="en-US" sz="2000" dirty="0"/>
              <a:t>Date sanction is to be </a:t>
            </a:r>
            <a:r>
              <a:rPr lang="en-US" sz="2000" dirty="0" smtClean="0"/>
              <a:t>lifted</a:t>
            </a:r>
          </a:p>
          <a:p>
            <a:pPr lvl="0"/>
            <a:endParaRPr lang="en-US" sz="800" dirty="0"/>
          </a:p>
          <a:p>
            <a:r>
              <a:rPr lang="en-US" sz="2000" dirty="0"/>
              <a:t>Sanction Tier (I,II, or III)</a:t>
            </a:r>
          </a:p>
        </p:txBody>
      </p:sp>
      <p:sp>
        <p:nvSpPr>
          <p:cNvPr id="4" name="Text Placeholder 3"/>
          <p:cNvSpPr>
            <a:spLocks noGrp="1"/>
          </p:cNvSpPr>
          <p:nvPr>
            <p:ph type="body" sz="quarter" idx="3"/>
          </p:nvPr>
        </p:nvSpPr>
        <p:spPr>
          <a:xfrm>
            <a:off x="4724400" y="1752600"/>
            <a:ext cx="4194175" cy="639762"/>
          </a:xfrm>
        </p:spPr>
        <p:txBody>
          <a:bodyPr>
            <a:noAutofit/>
          </a:bodyPr>
          <a:lstStyle/>
          <a:p>
            <a:pPr lvl="0"/>
            <a:r>
              <a:rPr lang="en-US" sz="2000" b="1" dirty="0"/>
              <a:t>Applicant Job Search/Compliance Job Search</a:t>
            </a:r>
            <a:endParaRPr lang="en-US" sz="2000" dirty="0"/>
          </a:p>
          <a:p>
            <a:endParaRPr lang="en-US" sz="200" b="1" dirty="0"/>
          </a:p>
        </p:txBody>
      </p:sp>
      <p:sp>
        <p:nvSpPr>
          <p:cNvPr id="5" name="Content Placeholder 4"/>
          <p:cNvSpPr>
            <a:spLocks noGrp="1"/>
          </p:cNvSpPr>
          <p:nvPr>
            <p:ph sz="quarter" idx="4"/>
          </p:nvPr>
        </p:nvSpPr>
        <p:spPr>
          <a:xfrm>
            <a:off x="4953000" y="2438400"/>
            <a:ext cx="4041775" cy="4191001"/>
          </a:xfrm>
        </p:spPr>
        <p:txBody>
          <a:bodyPr>
            <a:noAutofit/>
          </a:bodyPr>
          <a:lstStyle/>
          <a:p>
            <a:pPr lvl="0"/>
            <a:r>
              <a:rPr lang="en-US" sz="2000" dirty="0"/>
              <a:t>Date </a:t>
            </a:r>
            <a:r>
              <a:rPr lang="en-US" sz="2000" dirty="0" smtClean="0"/>
              <a:t>referred</a:t>
            </a:r>
          </a:p>
          <a:p>
            <a:pPr lvl="0"/>
            <a:endParaRPr lang="en-US" sz="800" dirty="0"/>
          </a:p>
          <a:p>
            <a:pPr lvl="0"/>
            <a:r>
              <a:rPr lang="en-US" sz="2000" dirty="0"/>
              <a:t>Date scheduled for </a:t>
            </a:r>
            <a:r>
              <a:rPr lang="en-US" sz="2000" dirty="0" smtClean="0"/>
              <a:t>Applicant/Compliance </a:t>
            </a:r>
            <a:r>
              <a:rPr lang="en-US" sz="2000" dirty="0"/>
              <a:t>Job Search (if applicable</a:t>
            </a:r>
            <a:r>
              <a:rPr lang="en-US" sz="2000" dirty="0" smtClean="0"/>
              <a:t>)</a:t>
            </a:r>
          </a:p>
          <a:p>
            <a:pPr lvl="0"/>
            <a:endParaRPr lang="en-US" sz="800" dirty="0"/>
          </a:p>
          <a:p>
            <a:pPr lvl="0"/>
            <a:r>
              <a:rPr lang="en-US" sz="2000" dirty="0"/>
              <a:t>Show Date/No Show </a:t>
            </a:r>
            <a:r>
              <a:rPr lang="en-US" sz="2000" dirty="0" smtClean="0"/>
              <a:t>Date</a:t>
            </a:r>
          </a:p>
          <a:p>
            <a:pPr lvl="0"/>
            <a:endParaRPr lang="en-US" sz="800" dirty="0"/>
          </a:p>
          <a:p>
            <a:pPr lvl="0"/>
            <a:r>
              <a:rPr lang="en-US" sz="2000" dirty="0"/>
              <a:t>Hours Completed</a:t>
            </a:r>
          </a:p>
          <a:p>
            <a:endParaRPr lang="en-US" sz="2000" dirty="0"/>
          </a:p>
        </p:txBody>
      </p:sp>
      <p:sp>
        <p:nvSpPr>
          <p:cNvPr id="6" name="Title 5"/>
          <p:cNvSpPr>
            <a:spLocks noGrp="1"/>
          </p:cNvSpPr>
          <p:nvPr>
            <p:ph type="title"/>
          </p:nvPr>
        </p:nvSpPr>
        <p:spPr/>
        <p:txBody>
          <a:bodyPr/>
          <a:lstStyle/>
          <a:p>
            <a:r>
              <a:rPr lang="en-US" b="1" dirty="0" smtClean="0"/>
              <a:t>OWF- </a:t>
            </a:r>
            <a:r>
              <a:rPr lang="en-US" b="1" cap="none" dirty="0" smtClean="0"/>
              <a:t>Data Collection, Tracking,               Analysis &amp; Reporting</a:t>
            </a:r>
            <a:endParaRPr lang="en-US" b="1" cap="none" dirty="0"/>
          </a:p>
        </p:txBody>
      </p:sp>
    </p:spTree>
    <p:extLst>
      <p:ext uri="{BB962C8B-B14F-4D97-AF65-F5344CB8AC3E}">
        <p14:creationId xmlns:p14="http://schemas.microsoft.com/office/powerpoint/2010/main" val="60986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2133601"/>
            <a:ext cx="8305800" cy="1754326"/>
          </a:xfrm>
          <a:prstGeom prst="rect">
            <a:avLst/>
          </a:prstGeom>
        </p:spPr>
        <p:txBody>
          <a:bodyPr wrap="square">
            <a:spAutoFit/>
          </a:bodyPr>
          <a:lstStyle/>
          <a:p>
            <a:pPr algn="ctr"/>
            <a:r>
              <a:rPr lang="en-US" sz="5400" b="1" dirty="0">
                <a:ln w="12700">
                  <a:solidFill>
                    <a:schemeClr val="bg1"/>
                  </a:solidFill>
                </a:ln>
                <a:solidFill>
                  <a:srgbClr val="305897"/>
                </a:solidFill>
              </a:rPr>
              <a:t>Welcome &amp; Introduction of </a:t>
            </a:r>
            <a:br>
              <a:rPr lang="en-US" sz="5400" b="1" dirty="0">
                <a:ln w="12700">
                  <a:solidFill>
                    <a:schemeClr val="bg1"/>
                  </a:solidFill>
                </a:ln>
                <a:solidFill>
                  <a:srgbClr val="305897"/>
                </a:solidFill>
              </a:rPr>
            </a:br>
            <a:r>
              <a:rPr lang="en-US" sz="5400" b="1" dirty="0">
                <a:ln w="12700">
                  <a:solidFill>
                    <a:schemeClr val="bg1"/>
                  </a:solidFill>
                </a:ln>
                <a:solidFill>
                  <a:srgbClr val="305897"/>
                </a:solidFill>
              </a:rPr>
              <a:t>FCDJFS Team Members </a:t>
            </a:r>
            <a:endParaRPr lang="en-US" sz="5400" dirty="0">
              <a:ln w="12700">
                <a:solidFill>
                  <a:schemeClr val="bg1"/>
                </a:solidFill>
              </a:ln>
              <a:solidFill>
                <a:srgbClr val="305897"/>
              </a:solidFill>
            </a:endParaRPr>
          </a:p>
        </p:txBody>
      </p:sp>
    </p:spTree>
    <p:extLst>
      <p:ext uri="{BB962C8B-B14F-4D97-AF65-F5344CB8AC3E}">
        <p14:creationId xmlns:p14="http://schemas.microsoft.com/office/powerpoint/2010/main" val="273547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Of the FCDJFS OWF Work Required Population:</a:t>
            </a:r>
          </a:p>
          <a:p>
            <a:pPr lvl="1"/>
            <a:r>
              <a:rPr lang="en-US" dirty="0"/>
              <a:t>The average age is </a:t>
            </a:r>
            <a:r>
              <a:rPr lang="en-US" dirty="0" smtClean="0"/>
              <a:t>34</a:t>
            </a:r>
          </a:p>
          <a:p>
            <a:pPr lvl="1"/>
            <a:endParaRPr lang="en-US" sz="800" dirty="0"/>
          </a:p>
          <a:p>
            <a:pPr lvl="1"/>
            <a:r>
              <a:rPr lang="en-US" dirty="0"/>
              <a:t>Customers received cash assistance for an average of 14 </a:t>
            </a:r>
            <a:r>
              <a:rPr lang="en-US" dirty="0" smtClean="0"/>
              <a:t>months</a:t>
            </a:r>
          </a:p>
          <a:p>
            <a:pPr lvl="1"/>
            <a:endParaRPr lang="en-US" sz="800" dirty="0"/>
          </a:p>
          <a:p>
            <a:pPr lvl="1"/>
            <a:r>
              <a:rPr lang="en-US" dirty="0"/>
              <a:t>26% of customers spoke a primary language other than </a:t>
            </a:r>
            <a:r>
              <a:rPr lang="en-US" dirty="0" smtClean="0"/>
              <a:t>English</a:t>
            </a:r>
          </a:p>
          <a:p>
            <a:pPr lvl="1"/>
            <a:endParaRPr lang="en-US" sz="800" dirty="0"/>
          </a:p>
          <a:p>
            <a:pPr lvl="1"/>
            <a:r>
              <a:rPr lang="en-US" dirty="0"/>
              <a:t>76% are male and 24 % are </a:t>
            </a:r>
            <a:r>
              <a:rPr lang="en-US" dirty="0" smtClean="0"/>
              <a:t>female</a:t>
            </a:r>
          </a:p>
          <a:p>
            <a:pPr lvl="1"/>
            <a:endParaRPr lang="en-US" sz="800" dirty="0"/>
          </a:p>
          <a:p>
            <a:pPr lvl="1"/>
            <a:r>
              <a:rPr lang="en-US" dirty="0"/>
              <a:t>72% of households are single-parent and 28% are two-parent</a:t>
            </a:r>
          </a:p>
          <a:p>
            <a:endParaRPr lang="en-US" dirty="0"/>
          </a:p>
        </p:txBody>
      </p:sp>
      <p:sp>
        <p:nvSpPr>
          <p:cNvPr id="3" name="Title 2"/>
          <p:cNvSpPr>
            <a:spLocks noGrp="1"/>
          </p:cNvSpPr>
          <p:nvPr>
            <p:ph type="title"/>
          </p:nvPr>
        </p:nvSpPr>
        <p:spPr/>
        <p:txBody>
          <a:bodyPr/>
          <a:lstStyle/>
          <a:p>
            <a:r>
              <a:rPr lang="en-US" b="1" dirty="0" smtClean="0"/>
              <a:t>FCDJFS OWF Customer Data</a:t>
            </a:r>
            <a:endParaRPr lang="en-US" b="1" dirty="0"/>
          </a:p>
        </p:txBody>
      </p:sp>
      <p:pic>
        <p:nvPicPr>
          <p:cNvPr id="4" name="Picture 3" descr="http://www.foodsafetynews.com/files/2014/11/DataCollec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572000"/>
            <a:ext cx="309372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5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Of the FCDJFS OWF Work Required Population</a:t>
            </a:r>
            <a:r>
              <a:rPr lang="en-US" dirty="0" smtClean="0"/>
              <a:t>:</a:t>
            </a:r>
          </a:p>
          <a:p>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b="1" dirty="0" smtClean="0"/>
              <a:t>FCDJFS OWF Customer Data</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22231"/>
            <a:ext cx="7148790" cy="417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52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4407408"/>
          </a:xfrm>
        </p:spPr>
        <p:txBody>
          <a:bodyPr/>
          <a:lstStyle/>
          <a:p>
            <a:r>
              <a:rPr lang="en-US" dirty="0"/>
              <a:t>Of the FCDJFS OWF Work Required Population</a:t>
            </a:r>
            <a:r>
              <a:rPr lang="en-US" dirty="0" smtClean="0"/>
              <a:t>:</a:t>
            </a:r>
          </a:p>
          <a:p>
            <a:endParaRPr lang="en-US" dirty="0"/>
          </a:p>
          <a:p>
            <a:endParaRPr lang="en-US" dirty="0"/>
          </a:p>
          <a:p>
            <a:endParaRPr lang="en-US" dirty="0"/>
          </a:p>
        </p:txBody>
      </p:sp>
      <p:sp>
        <p:nvSpPr>
          <p:cNvPr id="3" name="Title 2"/>
          <p:cNvSpPr>
            <a:spLocks noGrp="1"/>
          </p:cNvSpPr>
          <p:nvPr>
            <p:ph type="title"/>
          </p:nvPr>
        </p:nvSpPr>
        <p:spPr/>
        <p:txBody>
          <a:bodyPr/>
          <a:lstStyle/>
          <a:p>
            <a:r>
              <a:rPr lang="en-US" b="1" dirty="0" smtClean="0"/>
              <a:t>FCDJFS OWF Customer Data</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7148790" cy="417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46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4407408"/>
          </a:xfrm>
        </p:spPr>
        <p:txBody>
          <a:bodyPr/>
          <a:lstStyle/>
          <a:p>
            <a:r>
              <a:rPr lang="en-US" dirty="0"/>
              <a:t>Of the FCDJFS OWF Work Required </a:t>
            </a:r>
            <a:r>
              <a:rPr lang="en-US" dirty="0" smtClean="0"/>
              <a:t>Population:</a:t>
            </a:r>
            <a:endParaRPr lang="en-US" dirty="0"/>
          </a:p>
          <a:p>
            <a:endParaRPr lang="en-US" dirty="0"/>
          </a:p>
        </p:txBody>
      </p:sp>
      <p:sp>
        <p:nvSpPr>
          <p:cNvPr id="3" name="Title 2"/>
          <p:cNvSpPr>
            <a:spLocks noGrp="1"/>
          </p:cNvSpPr>
          <p:nvPr>
            <p:ph type="title"/>
          </p:nvPr>
        </p:nvSpPr>
        <p:spPr/>
        <p:txBody>
          <a:bodyPr/>
          <a:lstStyle/>
          <a:p>
            <a:r>
              <a:rPr lang="en-US" b="1" dirty="0" smtClean="0"/>
              <a:t>FCDJFS OWF Customer Data</a:t>
            </a:r>
            <a:endParaRPr lang="en-US" b="1" dirty="0"/>
          </a:p>
        </p:txBody>
      </p:sp>
      <p:graphicFrame>
        <p:nvGraphicFramePr>
          <p:cNvPr id="6" name="Chart 5"/>
          <p:cNvGraphicFramePr>
            <a:graphicFrameLocks noChangeAspect="1"/>
          </p:cNvGraphicFramePr>
          <p:nvPr>
            <p:extLst>
              <p:ext uri="{D42A27DB-BD31-4B8C-83A1-F6EECF244321}">
                <p14:modId xmlns:p14="http://schemas.microsoft.com/office/powerpoint/2010/main" val="128192959"/>
              </p:ext>
            </p:extLst>
          </p:nvPr>
        </p:nvGraphicFramePr>
        <p:xfrm>
          <a:off x="990600" y="2209800"/>
          <a:ext cx="7132317" cy="416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186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62799" y="381000"/>
            <a:ext cx="1600201" cy="5943600"/>
          </a:xfrm>
        </p:spPr>
        <p:txBody>
          <a:bodyPr>
            <a:noAutofit/>
          </a:bodyPr>
          <a:lstStyle/>
          <a:p>
            <a:r>
              <a:rPr lang="en-US" sz="6000" b="1" dirty="0" smtClean="0"/>
              <a:t>B</a:t>
            </a:r>
          </a:p>
          <a:p>
            <a:r>
              <a:rPr lang="en-US" sz="6000" b="1" dirty="0" smtClean="0"/>
              <a:t>U</a:t>
            </a:r>
          </a:p>
          <a:p>
            <a:r>
              <a:rPr lang="en-US" sz="6000" b="1" dirty="0" smtClean="0"/>
              <a:t>D</a:t>
            </a:r>
          </a:p>
          <a:p>
            <a:r>
              <a:rPr lang="en-US" sz="6000" b="1" dirty="0" smtClean="0"/>
              <a:t>G</a:t>
            </a:r>
          </a:p>
          <a:p>
            <a:r>
              <a:rPr lang="en-US" sz="6000" b="1" dirty="0" smtClean="0"/>
              <a:t>E</a:t>
            </a:r>
          </a:p>
          <a:p>
            <a:r>
              <a:rPr lang="en-US" sz="6000" b="1" dirty="0" smtClean="0"/>
              <a:t>T</a:t>
            </a:r>
            <a:endParaRPr lang="en-US" sz="6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1603"/>
            <a:ext cx="4106241" cy="6248400"/>
          </a:xfrm>
          <a:prstGeom prst="rect">
            <a:avLst/>
          </a:prstGeom>
          <a:solidFill>
            <a:schemeClr val="bg1"/>
          </a:solidFill>
          <a:ln>
            <a:noFill/>
          </a:ln>
          <a:effectLst/>
        </p:spPr>
      </p:pic>
      <p:sp>
        <p:nvSpPr>
          <p:cNvPr id="5" name="TextBox 4"/>
          <p:cNvSpPr txBox="1"/>
          <p:nvPr/>
        </p:nvSpPr>
        <p:spPr>
          <a:xfrm>
            <a:off x="141514" y="1796143"/>
            <a:ext cx="6553200" cy="3385542"/>
          </a:xfrm>
          <a:prstGeom prst="rect">
            <a:avLst/>
          </a:prstGeom>
          <a:noFill/>
        </p:spPr>
        <p:txBody>
          <a:bodyPr wrap="square" rtlCol="0">
            <a:spAutoFit/>
          </a:bodyPr>
          <a:lstStyle/>
          <a:p>
            <a:pPr marL="285750" indent="-285750">
              <a:buFont typeface="Arial" panose="020B0604020202020204" pitchFamily="34" charset="0"/>
              <a:buChar char="•"/>
            </a:pPr>
            <a:r>
              <a:rPr lang="en-US" sz="2000" cap="none" dirty="0" smtClean="0">
                <a:solidFill>
                  <a:schemeClr val="bg1"/>
                </a:solidFill>
              </a:rPr>
              <a:t>Bidders’ must </a:t>
            </a:r>
            <a:br>
              <a:rPr lang="en-US" sz="2000" cap="none" dirty="0" smtClean="0">
                <a:solidFill>
                  <a:schemeClr val="bg1"/>
                </a:solidFill>
              </a:rPr>
            </a:br>
            <a:r>
              <a:rPr lang="en-US" sz="2000" cap="none" dirty="0" smtClean="0">
                <a:solidFill>
                  <a:schemeClr val="bg1"/>
                </a:solidFill>
              </a:rPr>
              <a:t>use the Budget</a:t>
            </a:r>
            <a:br>
              <a:rPr lang="en-US" sz="2000" cap="none" dirty="0" smtClean="0">
                <a:solidFill>
                  <a:schemeClr val="bg1"/>
                </a:solidFill>
              </a:rPr>
            </a:br>
            <a:r>
              <a:rPr lang="en-US" sz="2000" cap="none" dirty="0" smtClean="0">
                <a:solidFill>
                  <a:schemeClr val="bg1"/>
                </a:solidFill>
              </a:rPr>
              <a:t>Document </a:t>
            </a:r>
          </a:p>
          <a:p>
            <a:r>
              <a:rPr lang="en-US" sz="2000" dirty="0">
                <a:solidFill>
                  <a:schemeClr val="bg1"/>
                </a:solidFill>
              </a:rPr>
              <a:t> </a:t>
            </a:r>
            <a:r>
              <a:rPr lang="en-US" sz="2000" dirty="0" smtClean="0">
                <a:solidFill>
                  <a:schemeClr val="bg1"/>
                </a:solidFill>
              </a:rPr>
              <a:t>    </a:t>
            </a:r>
            <a:r>
              <a:rPr lang="en-US" sz="2000" cap="none" dirty="0" smtClean="0">
                <a:solidFill>
                  <a:schemeClr val="bg1"/>
                </a:solidFill>
              </a:rPr>
              <a:t>provided</a:t>
            </a:r>
            <a:br>
              <a:rPr lang="en-US" sz="2000" cap="none" dirty="0" smtClean="0">
                <a:solidFill>
                  <a:schemeClr val="bg1"/>
                </a:solidFill>
              </a:rPr>
            </a:br>
            <a:r>
              <a:rPr lang="en-US" sz="2000" cap="none" dirty="0" smtClean="0">
                <a:solidFill>
                  <a:schemeClr val="bg1"/>
                </a:solidFill>
              </a:rPr>
              <a:t>     by FCDJFS</a:t>
            </a:r>
          </a:p>
          <a:p>
            <a:pPr marL="285750" indent="-285750">
              <a:buFont typeface="Arial" panose="020B0604020202020204" pitchFamily="34" charset="0"/>
              <a:buChar char="•"/>
            </a:pPr>
            <a:endParaRPr lang="en-US" sz="3600" cap="none" dirty="0" smtClean="0">
              <a:solidFill>
                <a:schemeClr val="bg1"/>
              </a:solidFill>
            </a:endParaRPr>
          </a:p>
          <a:p>
            <a:pPr marL="285750" indent="-285750">
              <a:buFont typeface="Arial" panose="020B0604020202020204" pitchFamily="34" charset="0"/>
              <a:buChar char="•"/>
            </a:pPr>
            <a:r>
              <a:rPr lang="en-US" sz="2000" cap="none" dirty="0" smtClean="0">
                <a:solidFill>
                  <a:schemeClr val="bg1"/>
                </a:solidFill>
              </a:rPr>
              <a:t>A Fully Completed </a:t>
            </a:r>
          </a:p>
          <a:p>
            <a:r>
              <a:rPr lang="en-US" sz="2000" cap="none" dirty="0" smtClean="0">
                <a:solidFill>
                  <a:schemeClr val="bg1"/>
                </a:solidFill>
              </a:rPr>
              <a:t>    Budget </a:t>
            </a:r>
            <a:r>
              <a:rPr lang="en-US" sz="2000" dirty="0" smtClean="0">
                <a:solidFill>
                  <a:schemeClr val="bg1"/>
                </a:solidFill>
              </a:rPr>
              <a:t>Must be                                                                  </a:t>
            </a:r>
          </a:p>
          <a:p>
            <a:r>
              <a:rPr lang="en-US" sz="2000" dirty="0">
                <a:solidFill>
                  <a:schemeClr val="bg1"/>
                </a:solidFill>
              </a:rPr>
              <a:t> </a:t>
            </a:r>
            <a:r>
              <a:rPr lang="en-US" sz="2000" dirty="0" smtClean="0">
                <a:solidFill>
                  <a:schemeClr val="bg1"/>
                </a:solidFill>
              </a:rPr>
              <a:t>   Submitted</a:t>
            </a:r>
            <a:endParaRPr lang="en-US" sz="2000" cap="none" dirty="0" smtClean="0">
              <a:solidFill>
                <a:schemeClr val="bg1"/>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72287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7010400" y="609600"/>
            <a:ext cx="1981200" cy="5943600"/>
          </a:xfrm>
        </p:spPr>
        <p:txBody>
          <a:bodyPr>
            <a:normAutofit/>
          </a:bodyPr>
          <a:lstStyle/>
          <a:p>
            <a:r>
              <a:rPr lang="en-US" sz="2000" b="1" dirty="0" smtClean="0"/>
              <a:t>Minimum Requirements</a:t>
            </a:r>
          </a:p>
          <a:p>
            <a:endParaRPr lang="en-US" sz="2000" b="1" dirty="0"/>
          </a:p>
          <a:p>
            <a:endParaRPr lang="en-US" sz="2000" b="1" dirty="0" smtClean="0"/>
          </a:p>
          <a:p>
            <a:r>
              <a:rPr lang="en-US" sz="2000" b="1" dirty="0" smtClean="0"/>
              <a:t>Formatting</a:t>
            </a:r>
          </a:p>
          <a:p>
            <a:endParaRPr lang="en-US" sz="2000" b="1" dirty="0"/>
          </a:p>
          <a:p>
            <a:endParaRPr lang="en-US" sz="2000" b="1" dirty="0" smtClean="0"/>
          </a:p>
          <a:p>
            <a:r>
              <a:rPr lang="en-US" sz="2000" b="1" dirty="0" smtClean="0"/>
              <a:t>Important Dates</a:t>
            </a:r>
            <a:endParaRPr lang="en-US" sz="2000" b="1" dirty="0"/>
          </a:p>
        </p:txBody>
      </p:sp>
      <p:pic>
        <p:nvPicPr>
          <p:cNvPr id="2052" name="Picture 4" descr="http://www.apriso.com/blog/wp-content/uploads/2013/07/rfp_risky_business.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026" b="802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80000">
            <a:off x="1822639" y="2280572"/>
            <a:ext cx="3440253" cy="3231654"/>
          </a:xfrm>
          <a:prstGeom prst="rect">
            <a:avLst/>
          </a:prstGeom>
          <a:noFill/>
        </p:spPr>
        <p:txBody>
          <a:bodyPr wrap="square" rtlCol="0">
            <a:noAutofit/>
          </a:bodyPr>
          <a:lstStyle/>
          <a:p>
            <a:endParaRPr lang="en-US" sz="6000" b="1" dirty="0" smtClean="0"/>
          </a:p>
          <a:p>
            <a:r>
              <a:rPr lang="en-US" sz="4200" b="1" dirty="0" smtClean="0"/>
              <a:t>    Proposal </a:t>
            </a:r>
          </a:p>
          <a:p>
            <a:endParaRPr lang="en-US" sz="2800" b="1" dirty="0" smtClean="0"/>
          </a:p>
          <a:p>
            <a:r>
              <a:rPr lang="en-US" sz="4200" b="1" dirty="0" smtClean="0"/>
              <a:t>  Submission</a:t>
            </a:r>
            <a:endParaRPr lang="en-US" sz="4200" b="1" dirty="0"/>
          </a:p>
        </p:txBody>
      </p:sp>
    </p:spTree>
    <p:extLst>
      <p:ext uri="{BB962C8B-B14F-4D97-AF65-F5344CB8AC3E}">
        <p14:creationId xmlns:p14="http://schemas.microsoft.com/office/powerpoint/2010/main" val="558370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19070"/>
            <a:ext cx="8839200" cy="4986530"/>
          </a:xfrm>
        </p:spPr>
        <p:txBody>
          <a:bodyPr>
            <a:normAutofit fontScale="85000" lnSpcReduction="20000"/>
          </a:bodyPr>
          <a:lstStyle/>
          <a:p>
            <a:pPr marL="502920" lvl="0" indent="-457200">
              <a:buFont typeface="+mj-lt"/>
              <a:buAutoNum type="arabicPeriod"/>
            </a:pPr>
            <a:r>
              <a:rPr lang="en-US" sz="2100" dirty="0"/>
              <a:t>Have a minimum of three (3) years of experience managing work activity and workforce services and programming for OWF customers</a:t>
            </a:r>
            <a:r>
              <a:rPr lang="en-US" sz="2100" dirty="0" smtClean="0"/>
              <a:t>;</a:t>
            </a:r>
          </a:p>
          <a:p>
            <a:pPr marL="502920" lvl="0" indent="-457200">
              <a:buFont typeface="+mj-lt"/>
              <a:buAutoNum type="arabicPeriod"/>
            </a:pPr>
            <a:endParaRPr lang="en-US" sz="2100" dirty="0"/>
          </a:p>
          <a:p>
            <a:pPr marL="502920" lvl="0" indent="-457200">
              <a:buFont typeface="+mj-lt"/>
              <a:buAutoNum type="arabicPeriod" startAt="2"/>
            </a:pPr>
            <a:r>
              <a:rPr lang="en-US" sz="2100" dirty="0"/>
              <a:t>Have a minimum of three (3) years of experience of successfully managing similar size and scope projects; </a:t>
            </a:r>
            <a:endParaRPr lang="en-US" sz="2100" dirty="0" smtClean="0"/>
          </a:p>
          <a:p>
            <a:pPr marL="502920" lvl="0" indent="-457200">
              <a:buFont typeface="+mj-lt"/>
              <a:buAutoNum type="arabicPeriod" startAt="2"/>
            </a:pPr>
            <a:endParaRPr lang="en-US" sz="2100" dirty="0"/>
          </a:p>
          <a:p>
            <a:pPr marL="502920" lvl="0" indent="-457200">
              <a:buFont typeface="+mj-lt"/>
              <a:buAutoNum type="arabicPeriod" startAt="3"/>
            </a:pPr>
            <a:r>
              <a:rPr lang="en-US" sz="2100" dirty="0"/>
              <a:t>Demonstrate the organizational capacity to manage the size and scope of the services identified in the RFP as demonstrated by a thorough staffing plan, management structure and project timeline</a:t>
            </a:r>
          </a:p>
          <a:p>
            <a:pPr lvl="1"/>
            <a:r>
              <a:rPr lang="en-US" sz="2100" dirty="0"/>
              <a:t>Staffing plan must include education, career history, workforce development competencies and experience, staff position descriptions, resumes</a:t>
            </a:r>
            <a:r>
              <a:rPr lang="en-US" sz="2100" dirty="0" smtClean="0"/>
              <a:t>,</a:t>
            </a:r>
            <a:endParaRPr lang="en-US" sz="900" dirty="0" smtClean="0"/>
          </a:p>
          <a:p>
            <a:pPr marL="365760" lvl="1" indent="0">
              <a:buNone/>
            </a:pPr>
            <a:r>
              <a:rPr lang="en-US" sz="900" dirty="0" smtClean="0"/>
              <a:t> </a:t>
            </a:r>
            <a:endParaRPr lang="en-US" sz="900" dirty="0"/>
          </a:p>
          <a:p>
            <a:pPr lvl="1"/>
            <a:r>
              <a:rPr lang="en-US" sz="2100" dirty="0"/>
              <a:t>Management Plan must demonstrate the overall structure of the proposed service delivery model and how that structure will be sufficiently managed. This should be inclusive of all established and proposed subcontracted relationships</a:t>
            </a:r>
            <a:r>
              <a:rPr lang="en-US" sz="2100" dirty="0" smtClean="0"/>
              <a:t>.</a:t>
            </a:r>
          </a:p>
          <a:p>
            <a:pPr lvl="1"/>
            <a:endParaRPr lang="en-US" sz="1000" dirty="0"/>
          </a:p>
          <a:p>
            <a:pPr lvl="1"/>
            <a:r>
              <a:rPr lang="en-US" sz="2100" dirty="0"/>
              <a:t>Project timeline should include but not be limited to hiring and training, services schedules, reporting timelines and other major activities related to the operation of these services </a:t>
            </a:r>
          </a:p>
          <a:p>
            <a:pPr marL="502920" indent="-457200">
              <a:buFont typeface="+mj-lt"/>
              <a:buAutoNum type="arabicPeriod" startAt="3"/>
            </a:pPr>
            <a:endParaRPr lang="en-US" dirty="0"/>
          </a:p>
        </p:txBody>
      </p:sp>
      <p:sp>
        <p:nvSpPr>
          <p:cNvPr id="3" name="Title 2"/>
          <p:cNvSpPr>
            <a:spLocks noGrp="1"/>
          </p:cNvSpPr>
          <p:nvPr>
            <p:ph type="title"/>
          </p:nvPr>
        </p:nvSpPr>
        <p:spPr/>
        <p:txBody>
          <a:bodyPr/>
          <a:lstStyle/>
          <a:p>
            <a:r>
              <a:rPr lang="en-US" dirty="0" smtClean="0"/>
              <a:t>Minimum Requirements</a:t>
            </a:r>
            <a:endParaRPr lang="en-US" dirty="0"/>
          </a:p>
        </p:txBody>
      </p:sp>
    </p:spTree>
    <p:extLst>
      <p:ext uri="{BB962C8B-B14F-4D97-AF65-F5344CB8AC3E}">
        <p14:creationId xmlns:p14="http://schemas.microsoft.com/office/powerpoint/2010/main" val="2605006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19070"/>
            <a:ext cx="8686799" cy="4986530"/>
          </a:xfrm>
        </p:spPr>
        <p:txBody>
          <a:bodyPr>
            <a:normAutofit/>
          </a:bodyPr>
          <a:lstStyle/>
          <a:p>
            <a:pPr marL="502920" lvl="0" indent="-457200">
              <a:buFont typeface="+mj-lt"/>
              <a:buAutoNum type="arabicPeriod" startAt="4"/>
            </a:pPr>
            <a:r>
              <a:rPr lang="en-US" dirty="0"/>
              <a:t>Demonstrate the ability to manage work activities and provide services (i.e. WEP, Community Service, Job Placement) to the projected number of customers as evidenced by existing partnerships and relationships with local service providers, public and private business sectors and other relevant local entities and community </a:t>
            </a:r>
            <a:r>
              <a:rPr lang="en-US" dirty="0" smtClean="0"/>
              <a:t>organizations</a:t>
            </a:r>
          </a:p>
          <a:p>
            <a:pPr marL="502920" lvl="0" indent="-457200">
              <a:buFont typeface="+mj-lt"/>
              <a:buAutoNum type="arabicPeriod" startAt="4"/>
            </a:pPr>
            <a:endParaRPr lang="en-US" dirty="0"/>
          </a:p>
          <a:p>
            <a:pPr marL="502920" lvl="0" indent="-457200">
              <a:buFont typeface="+mj-lt"/>
              <a:buAutoNum type="arabicPeriod" startAt="4"/>
            </a:pPr>
            <a:r>
              <a:rPr lang="en-US" dirty="0"/>
              <a:t>Case Managers must have at least three (3) year of experience providing community based case management with similar populations. Degreed or credentialed staff is preferred but not mandated. </a:t>
            </a:r>
          </a:p>
          <a:p>
            <a:pPr marL="457200" indent="-457200">
              <a:buFontTx/>
              <a:buAutoNum type="arabicPeriod" startAt="5"/>
              <a:defRPr/>
            </a:pPr>
            <a:endParaRPr lang="en-US" sz="2400" dirty="0"/>
          </a:p>
          <a:p>
            <a:endParaRPr lang="en-US" dirty="0"/>
          </a:p>
        </p:txBody>
      </p:sp>
      <p:sp>
        <p:nvSpPr>
          <p:cNvPr id="3" name="Title 2"/>
          <p:cNvSpPr>
            <a:spLocks noGrp="1"/>
          </p:cNvSpPr>
          <p:nvPr>
            <p:ph type="title"/>
          </p:nvPr>
        </p:nvSpPr>
        <p:spPr>
          <a:xfrm>
            <a:off x="381000" y="381000"/>
            <a:ext cx="8381260" cy="1054394"/>
          </a:xfrm>
        </p:spPr>
        <p:txBody>
          <a:bodyPr/>
          <a:lstStyle/>
          <a:p>
            <a:r>
              <a:rPr lang="en-US" b="1" dirty="0"/>
              <a:t>Minimum Requirements</a:t>
            </a:r>
            <a:endParaRPr lang="en-US" b="1" cap="none" dirty="0"/>
          </a:p>
        </p:txBody>
      </p:sp>
    </p:spTree>
    <p:extLst>
      <p:ext uri="{BB962C8B-B14F-4D97-AF65-F5344CB8AC3E}">
        <p14:creationId xmlns:p14="http://schemas.microsoft.com/office/powerpoint/2010/main" val="3315282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19070"/>
            <a:ext cx="8686799" cy="4986530"/>
          </a:xfrm>
        </p:spPr>
        <p:txBody>
          <a:bodyPr>
            <a:normAutofit/>
          </a:bodyPr>
          <a:lstStyle/>
          <a:p>
            <a:pPr marL="502920" lvl="0" indent="-457200">
              <a:buFont typeface="+mj-lt"/>
              <a:buAutoNum type="arabicPeriod" startAt="6"/>
            </a:pPr>
            <a:r>
              <a:rPr lang="en-US" dirty="0" smtClean="0"/>
              <a:t>Demonstrate </a:t>
            </a:r>
            <a:r>
              <a:rPr lang="en-US" dirty="0"/>
              <a:t>the technology infrastructure and capacity to manage the project and all requisite data as evidenced by electronic case management, timekeeping and reporting systems. The organization must have data back-up processes and disaster recovery plan</a:t>
            </a:r>
            <a:r>
              <a:rPr lang="en-US" dirty="0" smtClean="0"/>
              <a:t>.</a:t>
            </a:r>
          </a:p>
          <a:p>
            <a:pPr marL="502920" lvl="0" indent="-457200">
              <a:buFont typeface="+mj-lt"/>
              <a:buAutoNum type="arabicPeriod" startAt="6"/>
            </a:pPr>
            <a:endParaRPr lang="en-US" dirty="0"/>
          </a:p>
          <a:p>
            <a:pPr marL="502920" indent="-457200">
              <a:buFont typeface="+mj-lt"/>
              <a:buAutoNum type="arabicPeriod" startAt="6"/>
            </a:pPr>
            <a:r>
              <a:rPr lang="en-US" dirty="0"/>
              <a:t>Demonstrate sound fiscal and administrative management inclusive of an accounting system with adequate financial controls; adequacy of approved cost allocation plan; audits and fiscal monitoring reports free of unresolved findings; historically accurate and timely financial and programmatic information;  and </a:t>
            </a:r>
          </a:p>
          <a:p>
            <a:pPr marL="502920" lvl="0" indent="-457200">
              <a:buFont typeface="+mj-lt"/>
              <a:buAutoNum type="arabicPeriod" startAt="6"/>
            </a:pPr>
            <a:endParaRPr lang="en-US" dirty="0"/>
          </a:p>
          <a:p>
            <a:pPr marL="457200" indent="-457200">
              <a:buFontTx/>
              <a:buAutoNum type="arabicPeriod" startAt="5"/>
              <a:defRPr/>
            </a:pPr>
            <a:endParaRPr lang="en-US" sz="2400" dirty="0"/>
          </a:p>
          <a:p>
            <a:endParaRPr lang="en-US" dirty="0"/>
          </a:p>
        </p:txBody>
      </p:sp>
      <p:sp>
        <p:nvSpPr>
          <p:cNvPr id="3" name="Title 2"/>
          <p:cNvSpPr>
            <a:spLocks noGrp="1"/>
          </p:cNvSpPr>
          <p:nvPr>
            <p:ph type="title"/>
          </p:nvPr>
        </p:nvSpPr>
        <p:spPr>
          <a:xfrm>
            <a:off x="381000" y="381000"/>
            <a:ext cx="8381260" cy="1054394"/>
          </a:xfrm>
        </p:spPr>
        <p:txBody>
          <a:bodyPr/>
          <a:lstStyle/>
          <a:p>
            <a:r>
              <a:rPr lang="en-US" b="1" dirty="0"/>
              <a:t>Minimum Requirements</a:t>
            </a:r>
            <a:endParaRPr lang="en-US" b="1" cap="none" dirty="0"/>
          </a:p>
        </p:txBody>
      </p:sp>
    </p:spTree>
    <p:extLst>
      <p:ext uri="{BB962C8B-B14F-4D97-AF65-F5344CB8AC3E}">
        <p14:creationId xmlns:p14="http://schemas.microsoft.com/office/powerpoint/2010/main" val="3610789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915400" cy="5181600"/>
          </a:xfrm>
        </p:spPr>
        <p:txBody>
          <a:bodyPr>
            <a:normAutofit fontScale="92500" lnSpcReduction="10000"/>
          </a:bodyPr>
          <a:lstStyle/>
          <a:p>
            <a:pPr marL="502920" lvl="0" indent="-457200">
              <a:buFont typeface="+mj-lt"/>
              <a:buAutoNum type="arabicPeriod" startAt="8"/>
            </a:pPr>
            <a:r>
              <a:rPr lang="en-US" sz="1800" dirty="0" smtClean="0"/>
              <a:t>Demonstrate </a:t>
            </a:r>
            <a:r>
              <a:rPr lang="en-US" sz="1800" dirty="0"/>
              <a:t>how the Selected Provider will provide services that are culturally and linguistically appropriate. Bidders must provide meaningful access to services to all eligible customers. The ODJFS Office on Civil Rights defines meaningful access as:  the ability to use services and benefits comparable to those enjoyed by members of the mainstream cultures. It is achieved by eliminating communication barriers and ensuring that the client or potential client can communicate effectively. An organization must ensure that the LEP (limited English Proficient) person:</a:t>
            </a:r>
          </a:p>
          <a:p>
            <a:pPr lvl="1" fontAlgn="base"/>
            <a:endParaRPr lang="en-US" dirty="0" smtClean="0"/>
          </a:p>
          <a:p>
            <a:pPr lvl="1" fontAlgn="base"/>
            <a:r>
              <a:rPr lang="en-US" dirty="0" smtClean="0"/>
              <a:t>Is </a:t>
            </a:r>
            <a:r>
              <a:rPr lang="en-US" dirty="0"/>
              <a:t>given adequate </a:t>
            </a:r>
            <a:r>
              <a:rPr lang="en-US" dirty="0" smtClean="0"/>
              <a:t>information</a:t>
            </a:r>
          </a:p>
          <a:p>
            <a:pPr lvl="1" fontAlgn="base"/>
            <a:endParaRPr lang="en-US" sz="900" dirty="0"/>
          </a:p>
          <a:p>
            <a:pPr lvl="1" fontAlgn="base"/>
            <a:r>
              <a:rPr lang="en-US" dirty="0"/>
              <a:t>Is able to understand the services and benefits </a:t>
            </a:r>
            <a:r>
              <a:rPr lang="en-US" dirty="0" smtClean="0"/>
              <a:t>available</a:t>
            </a:r>
          </a:p>
          <a:p>
            <a:pPr lvl="1" fontAlgn="base"/>
            <a:endParaRPr lang="en-US" sz="900" dirty="0"/>
          </a:p>
          <a:p>
            <a:pPr lvl="1" fontAlgn="base"/>
            <a:r>
              <a:rPr lang="en-US" dirty="0"/>
              <a:t>Is able to receive services for which he or she is </a:t>
            </a:r>
            <a:r>
              <a:rPr lang="en-US" dirty="0" smtClean="0"/>
              <a:t>eligible</a:t>
            </a:r>
          </a:p>
          <a:p>
            <a:pPr lvl="1" fontAlgn="base"/>
            <a:endParaRPr lang="en-US" sz="900" dirty="0"/>
          </a:p>
          <a:p>
            <a:pPr lvl="1" fontAlgn="base"/>
            <a:r>
              <a:rPr lang="en-US" dirty="0"/>
              <a:t>Can effectively communicate the relevant circumstances of his or </a:t>
            </a:r>
            <a:r>
              <a:rPr lang="en-US" dirty="0" smtClean="0"/>
              <a:t>her</a:t>
            </a:r>
          </a:p>
          <a:p>
            <a:pPr marL="365760" lvl="1" indent="0" fontAlgn="base">
              <a:buNone/>
            </a:pPr>
            <a:r>
              <a:rPr lang="en-US" dirty="0" smtClean="0"/>
              <a:t> </a:t>
            </a:r>
          </a:p>
          <a:p>
            <a:pPr lvl="1" fontAlgn="base"/>
            <a:r>
              <a:rPr lang="en-US" dirty="0" smtClean="0"/>
              <a:t>situation </a:t>
            </a:r>
            <a:r>
              <a:rPr lang="en-US" dirty="0"/>
              <a:t>to the service Selected Provider; </a:t>
            </a:r>
            <a:r>
              <a:rPr lang="en-US" dirty="0" smtClean="0"/>
              <a:t>and</a:t>
            </a:r>
          </a:p>
          <a:p>
            <a:pPr lvl="1" fontAlgn="base"/>
            <a:endParaRPr lang="en-US" sz="900" dirty="0"/>
          </a:p>
          <a:p>
            <a:pPr lvl="1" fontAlgn="base"/>
            <a:r>
              <a:rPr lang="en-US" dirty="0"/>
              <a:t>Receives language assistance at no cost.</a:t>
            </a:r>
          </a:p>
          <a:p>
            <a:pPr marL="457200" indent="-457200">
              <a:buFontTx/>
              <a:buAutoNum type="arabicPeriod" startAt="5"/>
              <a:defRPr/>
            </a:pPr>
            <a:endParaRPr lang="en-US" sz="2400" dirty="0"/>
          </a:p>
          <a:p>
            <a:endParaRPr lang="en-US" dirty="0"/>
          </a:p>
        </p:txBody>
      </p:sp>
      <p:sp>
        <p:nvSpPr>
          <p:cNvPr id="3" name="Title 2"/>
          <p:cNvSpPr>
            <a:spLocks noGrp="1"/>
          </p:cNvSpPr>
          <p:nvPr>
            <p:ph type="title"/>
          </p:nvPr>
        </p:nvSpPr>
        <p:spPr/>
        <p:txBody>
          <a:bodyPr/>
          <a:lstStyle/>
          <a:p>
            <a:r>
              <a:rPr lang="en-US" b="1" cap="none" dirty="0" smtClean="0"/>
              <a:t>Minimum Requirements</a:t>
            </a:r>
            <a:endParaRPr lang="en-US" b="1" cap="none" dirty="0"/>
          </a:p>
        </p:txBody>
      </p:sp>
    </p:spTree>
    <p:extLst>
      <p:ext uri="{BB962C8B-B14F-4D97-AF65-F5344CB8AC3E}">
        <p14:creationId xmlns:p14="http://schemas.microsoft.com/office/powerpoint/2010/main" val="90502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752600"/>
            <a:ext cx="4038600" cy="4407408"/>
          </a:xfrm>
        </p:spPr>
        <p:txBody>
          <a:bodyPr>
            <a:normAutofit lnSpcReduction="10000"/>
          </a:bodyPr>
          <a:lstStyle/>
          <a:p>
            <a:r>
              <a:rPr lang="en-US" dirty="0" smtClean="0"/>
              <a:t>Mandatory Letter of Intent</a:t>
            </a:r>
          </a:p>
          <a:p>
            <a:endParaRPr lang="en-US" dirty="0" smtClean="0"/>
          </a:p>
          <a:p>
            <a:r>
              <a:rPr lang="en-US" dirty="0" smtClean="0"/>
              <a:t>Purpose of the RFP</a:t>
            </a:r>
          </a:p>
          <a:p>
            <a:endParaRPr lang="en-US" dirty="0" smtClean="0"/>
          </a:p>
          <a:p>
            <a:r>
              <a:rPr lang="en-US" dirty="0" smtClean="0"/>
              <a:t>CCMEP Overview</a:t>
            </a:r>
          </a:p>
          <a:p>
            <a:endParaRPr lang="en-US" dirty="0" smtClean="0"/>
          </a:p>
          <a:p>
            <a:r>
              <a:rPr lang="en-US" dirty="0" smtClean="0"/>
              <a:t>Ohio Works First Overview</a:t>
            </a:r>
          </a:p>
        </p:txBody>
      </p:sp>
      <p:sp>
        <p:nvSpPr>
          <p:cNvPr id="3" name="Content Placeholder 2"/>
          <p:cNvSpPr>
            <a:spLocks noGrp="1"/>
          </p:cNvSpPr>
          <p:nvPr>
            <p:ph sz="half" idx="2"/>
          </p:nvPr>
        </p:nvSpPr>
        <p:spPr>
          <a:xfrm>
            <a:off x="4953000" y="1752600"/>
            <a:ext cx="4038600" cy="4407408"/>
          </a:xfrm>
        </p:spPr>
        <p:txBody>
          <a:bodyPr>
            <a:normAutofit lnSpcReduction="10000"/>
          </a:bodyPr>
          <a:lstStyle/>
          <a:p>
            <a:r>
              <a:rPr lang="en-US" dirty="0" smtClean="0"/>
              <a:t>Budget</a:t>
            </a:r>
          </a:p>
          <a:p>
            <a:endParaRPr lang="en-US" dirty="0"/>
          </a:p>
          <a:p>
            <a:r>
              <a:rPr lang="en-US" dirty="0"/>
              <a:t>RFP Proposal </a:t>
            </a:r>
            <a:r>
              <a:rPr lang="en-US" dirty="0" smtClean="0"/>
              <a:t>Submission</a:t>
            </a:r>
          </a:p>
          <a:p>
            <a:endParaRPr lang="en-US" dirty="0"/>
          </a:p>
          <a:p>
            <a:r>
              <a:rPr lang="en-US" dirty="0" smtClean="0"/>
              <a:t>Important Dates</a:t>
            </a:r>
          </a:p>
          <a:p>
            <a:endParaRPr lang="en-US" dirty="0" smtClean="0"/>
          </a:p>
          <a:p>
            <a:r>
              <a:rPr lang="en-US" dirty="0" smtClean="0"/>
              <a:t>Pre-Bidders’ Conference Q &amp; A</a:t>
            </a:r>
            <a:endParaRPr lang="en-US" dirty="0"/>
          </a:p>
        </p:txBody>
      </p:sp>
      <p:sp>
        <p:nvSpPr>
          <p:cNvPr id="4" name="Title 3"/>
          <p:cNvSpPr>
            <a:spLocks noGrp="1"/>
          </p:cNvSpPr>
          <p:nvPr>
            <p:ph type="title"/>
          </p:nvPr>
        </p:nvSpPr>
        <p:spPr/>
        <p:txBody>
          <a:bodyPr/>
          <a:lstStyle/>
          <a:p>
            <a:r>
              <a:rPr lang="en-US" b="1" dirty="0"/>
              <a:t>Discussion Topics</a:t>
            </a:r>
            <a:endParaRPr lang="en-US" dirty="0"/>
          </a:p>
        </p:txBody>
      </p:sp>
    </p:spTree>
    <p:extLst>
      <p:ext uri="{BB962C8B-B14F-4D97-AF65-F5344CB8AC3E}">
        <p14:creationId xmlns:p14="http://schemas.microsoft.com/office/powerpoint/2010/main" val="4002524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072129"/>
          </a:xfrm>
        </p:spPr>
        <p:txBody>
          <a:bodyPr/>
          <a:lstStyle/>
          <a:p>
            <a:pPr marL="45720" indent="0">
              <a:buNone/>
            </a:pPr>
            <a:endParaRPr lang="en-US" b="1" dirty="0" smtClean="0"/>
          </a:p>
          <a:p>
            <a:pPr marL="45720" indent="0">
              <a:buNone/>
            </a:pPr>
            <a:endParaRPr lang="en-US" b="1" dirty="0"/>
          </a:p>
          <a:p>
            <a:pPr marL="45720" indent="0">
              <a:buNone/>
            </a:pPr>
            <a:endParaRPr lang="en-US" b="1" dirty="0" smtClean="0"/>
          </a:p>
          <a:p>
            <a:pPr marL="45720" indent="0" algn="ctr">
              <a:buNone/>
            </a:pPr>
            <a:r>
              <a:rPr lang="en-US" sz="3000" b="1" dirty="0" smtClean="0"/>
              <a:t>Bidders </a:t>
            </a:r>
            <a:r>
              <a:rPr lang="en-US" sz="3000" b="1" dirty="0"/>
              <a:t>who do not meet all the </a:t>
            </a:r>
            <a:r>
              <a:rPr lang="en-US" sz="3000" b="1" dirty="0" smtClean="0"/>
              <a:t>referenced </a:t>
            </a:r>
            <a:r>
              <a:rPr lang="en-US" sz="3000" b="1" dirty="0"/>
              <a:t>qualifications will be disqualified </a:t>
            </a:r>
            <a:endParaRPr lang="en-US" sz="3000" b="1" dirty="0" smtClean="0"/>
          </a:p>
          <a:p>
            <a:pPr marL="45720" indent="0" algn="ctr">
              <a:buNone/>
            </a:pPr>
            <a:r>
              <a:rPr lang="en-US" sz="3000" b="1" dirty="0" smtClean="0"/>
              <a:t>from </a:t>
            </a:r>
            <a:r>
              <a:rPr lang="en-US" sz="3000" b="1" dirty="0"/>
              <a:t>further </a:t>
            </a:r>
            <a:r>
              <a:rPr lang="en-US" sz="3000" b="1" dirty="0" smtClean="0"/>
              <a:t>consideration!</a:t>
            </a:r>
            <a:endParaRPr lang="en-US" sz="3000" b="1" dirty="0"/>
          </a:p>
          <a:p>
            <a:endParaRPr lang="en-US" dirty="0"/>
          </a:p>
        </p:txBody>
      </p:sp>
      <p:sp>
        <p:nvSpPr>
          <p:cNvPr id="3" name="Title 2"/>
          <p:cNvSpPr>
            <a:spLocks noGrp="1"/>
          </p:cNvSpPr>
          <p:nvPr>
            <p:ph type="title"/>
          </p:nvPr>
        </p:nvSpPr>
        <p:spPr/>
        <p:txBody>
          <a:bodyPr/>
          <a:lstStyle/>
          <a:p>
            <a:r>
              <a:rPr lang="en-US" b="1" cap="none" dirty="0"/>
              <a:t>Minimum Requirements</a:t>
            </a:r>
            <a:endParaRPr lang="en-US" b="1" dirty="0"/>
          </a:p>
        </p:txBody>
      </p:sp>
    </p:spTree>
    <p:extLst>
      <p:ext uri="{BB962C8B-B14F-4D97-AF65-F5344CB8AC3E}">
        <p14:creationId xmlns:p14="http://schemas.microsoft.com/office/powerpoint/2010/main" val="1882207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719072"/>
            <a:ext cx="4343400" cy="4986528"/>
          </a:xfrm>
        </p:spPr>
        <p:txBody>
          <a:bodyPr>
            <a:normAutofit/>
          </a:bodyPr>
          <a:lstStyle/>
          <a:p>
            <a:pPr lvl="0"/>
            <a:r>
              <a:rPr lang="en-US" sz="2000" b="1" dirty="0"/>
              <a:t>Proposal Packet:  </a:t>
            </a:r>
            <a:endParaRPr lang="en-US" sz="2000" dirty="0"/>
          </a:p>
          <a:p>
            <a:pPr lvl="1"/>
            <a:r>
              <a:rPr lang="en-US" sz="2000" dirty="0"/>
              <a:t>Proposal Packet Cover </a:t>
            </a:r>
            <a:r>
              <a:rPr lang="en-US" sz="2000" dirty="0" smtClean="0"/>
              <a:t>Sheet</a:t>
            </a:r>
            <a:endParaRPr lang="en-US" sz="900" dirty="0" smtClean="0"/>
          </a:p>
          <a:p>
            <a:pPr marL="365760" lvl="1" indent="0">
              <a:buNone/>
            </a:pPr>
            <a:r>
              <a:rPr lang="en-US" sz="900" dirty="0" smtClean="0"/>
              <a:t> </a:t>
            </a:r>
            <a:endParaRPr lang="en-US" sz="900" dirty="0"/>
          </a:p>
          <a:p>
            <a:pPr lvl="1"/>
            <a:r>
              <a:rPr lang="en-US" sz="2000" dirty="0"/>
              <a:t>Proposal Packet Table of Contents </a:t>
            </a:r>
            <a:r>
              <a:rPr lang="en-US" sz="2000" dirty="0" smtClean="0"/>
              <a:t>Form</a:t>
            </a:r>
          </a:p>
          <a:p>
            <a:pPr lvl="1"/>
            <a:endParaRPr lang="en-US" sz="900" dirty="0"/>
          </a:p>
          <a:p>
            <a:pPr lvl="1"/>
            <a:r>
              <a:rPr lang="en-US" sz="2000" dirty="0"/>
              <a:t>Proposed Services Narrative </a:t>
            </a:r>
            <a:r>
              <a:rPr lang="en-US" sz="2000" dirty="0" smtClean="0"/>
              <a:t>Template</a:t>
            </a:r>
          </a:p>
          <a:p>
            <a:pPr lvl="1"/>
            <a:endParaRPr lang="en-US" sz="800" dirty="0"/>
          </a:p>
          <a:p>
            <a:pPr lvl="1"/>
            <a:r>
              <a:rPr lang="en-US" sz="2000" dirty="0"/>
              <a:t>Proposal Attachments (Required</a:t>
            </a:r>
            <a:r>
              <a:rPr lang="en-US" sz="2000" dirty="0" smtClean="0"/>
              <a:t>)</a:t>
            </a:r>
          </a:p>
          <a:p>
            <a:pPr lvl="1"/>
            <a:endParaRPr lang="en-US" sz="2000" dirty="0"/>
          </a:p>
          <a:p>
            <a:pPr lvl="1"/>
            <a:r>
              <a:rPr lang="en-US" sz="2000" dirty="0"/>
              <a:t>Proposal Attachments (Optional) </a:t>
            </a:r>
            <a:endParaRPr lang="en-US" sz="2000" dirty="0" smtClean="0"/>
          </a:p>
          <a:p>
            <a:pPr lvl="1"/>
            <a:endParaRPr lang="en-US" sz="800" dirty="0"/>
          </a:p>
          <a:p>
            <a:pPr lvl="1"/>
            <a:r>
              <a:rPr lang="en-US" sz="2000" dirty="0"/>
              <a:t>Proposal Budget</a:t>
            </a:r>
          </a:p>
        </p:txBody>
      </p:sp>
      <p:sp>
        <p:nvSpPr>
          <p:cNvPr id="3" name="Content Placeholder 2"/>
          <p:cNvSpPr>
            <a:spLocks noGrp="1"/>
          </p:cNvSpPr>
          <p:nvPr>
            <p:ph sz="half" idx="2"/>
          </p:nvPr>
        </p:nvSpPr>
        <p:spPr>
          <a:xfrm>
            <a:off x="4648200" y="1719072"/>
            <a:ext cx="4343400" cy="4986528"/>
          </a:xfrm>
        </p:spPr>
        <p:txBody>
          <a:bodyPr>
            <a:normAutofit/>
          </a:bodyPr>
          <a:lstStyle/>
          <a:p>
            <a:pPr lvl="0"/>
            <a:r>
              <a:rPr lang="en-US" sz="2000" b="1" dirty="0"/>
              <a:t>Required Documents Packet</a:t>
            </a:r>
            <a:r>
              <a:rPr lang="en-US" sz="2000" dirty="0"/>
              <a:t>: </a:t>
            </a:r>
          </a:p>
          <a:p>
            <a:pPr lvl="1"/>
            <a:r>
              <a:rPr lang="en-US" sz="2000" dirty="0"/>
              <a:t>Required Documents Packet Cover </a:t>
            </a:r>
            <a:r>
              <a:rPr lang="en-US" sz="2000" dirty="0" smtClean="0"/>
              <a:t>Sheet</a:t>
            </a:r>
          </a:p>
          <a:p>
            <a:pPr lvl="1"/>
            <a:endParaRPr lang="en-US" sz="800" dirty="0"/>
          </a:p>
          <a:p>
            <a:pPr lvl="1"/>
            <a:r>
              <a:rPr lang="en-US" sz="2000" dirty="0"/>
              <a:t>Required </a:t>
            </a:r>
            <a:r>
              <a:rPr lang="en-US" sz="2000" dirty="0" smtClean="0"/>
              <a:t>Documents Packet </a:t>
            </a:r>
            <a:r>
              <a:rPr lang="en-US" sz="2000" dirty="0"/>
              <a:t>Table of Contents </a:t>
            </a:r>
            <a:r>
              <a:rPr lang="en-US" sz="2000" dirty="0" smtClean="0"/>
              <a:t>Forms</a:t>
            </a:r>
          </a:p>
          <a:p>
            <a:pPr lvl="1"/>
            <a:endParaRPr lang="en-US" sz="800" dirty="0"/>
          </a:p>
          <a:p>
            <a:pPr lvl="1"/>
            <a:r>
              <a:rPr lang="en-US" sz="2000" dirty="0"/>
              <a:t>All Required Documents and </a:t>
            </a:r>
            <a:r>
              <a:rPr lang="en-US" sz="2000" dirty="0" smtClean="0"/>
              <a:t>Forms </a:t>
            </a:r>
            <a:r>
              <a:rPr lang="en-US" sz="2000" dirty="0"/>
              <a:t>listed on the </a:t>
            </a:r>
            <a:r>
              <a:rPr lang="en-US" sz="2000" dirty="0" smtClean="0"/>
              <a:t>Table </a:t>
            </a:r>
            <a:r>
              <a:rPr lang="en-US" sz="2000" dirty="0"/>
              <a:t>of </a:t>
            </a:r>
            <a:r>
              <a:rPr lang="en-US" sz="2000" dirty="0" smtClean="0"/>
              <a:t>Contents </a:t>
            </a:r>
            <a:r>
              <a:rPr lang="en-US" sz="2000" dirty="0"/>
              <a:t>must be attached</a:t>
            </a:r>
          </a:p>
        </p:txBody>
      </p:sp>
      <p:sp>
        <p:nvSpPr>
          <p:cNvPr id="4" name="Title 3"/>
          <p:cNvSpPr>
            <a:spLocks noGrp="1"/>
          </p:cNvSpPr>
          <p:nvPr>
            <p:ph type="title"/>
          </p:nvPr>
        </p:nvSpPr>
        <p:spPr/>
        <p:txBody>
          <a:bodyPr/>
          <a:lstStyle/>
          <a:p>
            <a:r>
              <a:rPr lang="en-US" dirty="0" smtClean="0"/>
              <a:t>Proposal format Overview</a:t>
            </a:r>
            <a:endParaRPr lang="en-US" dirty="0"/>
          </a:p>
        </p:txBody>
      </p:sp>
    </p:spTree>
    <p:extLst>
      <p:ext uri="{BB962C8B-B14F-4D97-AF65-F5344CB8AC3E}">
        <p14:creationId xmlns:p14="http://schemas.microsoft.com/office/powerpoint/2010/main" val="3667052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719072"/>
            <a:ext cx="4343400" cy="4986528"/>
          </a:xfrm>
        </p:spPr>
        <p:txBody>
          <a:bodyPr>
            <a:normAutofit/>
          </a:bodyPr>
          <a:lstStyle/>
          <a:p>
            <a:pPr lvl="0"/>
            <a:r>
              <a:rPr lang="en-US" sz="2000" b="1" dirty="0"/>
              <a:t>Binder Clips-</a:t>
            </a:r>
            <a:r>
              <a:rPr lang="en-US" sz="2000" dirty="0"/>
              <a:t> All components of the Proposal and Required Documentation packets must be held together by </a:t>
            </a:r>
            <a:r>
              <a:rPr lang="en-US" sz="2000" i="1" dirty="0"/>
              <a:t>binder clips</a:t>
            </a:r>
            <a:r>
              <a:rPr lang="en-US" sz="2000" dirty="0"/>
              <a:t> at the upper left </a:t>
            </a:r>
            <a:r>
              <a:rPr lang="en-US" sz="2000" dirty="0" smtClean="0"/>
              <a:t>corner</a:t>
            </a:r>
            <a:endParaRPr lang="en-US" sz="800" dirty="0" smtClean="0"/>
          </a:p>
          <a:p>
            <a:pPr marL="45720" lvl="0" indent="0">
              <a:buNone/>
            </a:pPr>
            <a:r>
              <a:rPr lang="en-US" sz="800" dirty="0" smtClean="0"/>
              <a:t> </a:t>
            </a:r>
            <a:endParaRPr lang="en-US" sz="800" dirty="0"/>
          </a:p>
          <a:p>
            <a:pPr lvl="0"/>
            <a:r>
              <a:rPr lang="en-US" sz="2000" b="1" dirty="0"/>
              <a:t>Page Numbers-</a:t>
            </a:r>
            <a:r>
              <a:rPr lang="en-US" sz="2000" dirty="0"/>
              <a:t> Page numbers must be included on </a:t>
            </a:r>
            <a:r>
              <a:rPr lang="en-US" sz="2000" b="1" u="sng" dirty="0"/>
              <a:t>every</a:t>
            </a:r>
            <a:r>
              <a:rPr lang="en-US" sz="2000" dirty="0"/>
              <a:t> page of the proposal submission and all required </a:t>
            </a:r>
            <a:r>
              <a:rPr lang="en-US" sz="2000" dirty="0" smtClean="0"/>
              <a:t>documents</a:t>
            </a:r>
          </a:p>
          <a:p>
            <a:pPr lvl="0"/>
            <a:endParaRPr lang="en-US" sz="800" dirty="0"/>
          </a:p>
          <a:p>
            <a:r>
              <a:rPr lang="en-US" sz="2000" b="1" dirty="0"/>
              <a:t>Paper Size-</a:t>
            </a:r>
            <a:r>
              <a:rPr lang="en-US" sz="2000" dirty="0"/>
              <a:t> All pages must be on standard 8½” x 11” letter size </a:t>
            </a:r>
            <a:r>
              <a:rPr lang="en-US" sz="2000" dirty="0" smtClean="0"/>
              <a:t>paper</a:t>
            </a:r>
            <a:endParaRPr lang="en-US" sz="2000" dirty="0"/>
          </a:p>
          <a:p>
            <a:pPr lvl="0"/>
            <a:endParaRPr lang="en-US" sz="2000" dirty="0"/>
          </a:p>
        </p:txBody>
      </p:sp>
      <p:sp>
        <p:nvSpPr>
          <p:cNvPr id="3" name="Content Placeholder 2"/>
          <p:cNvSpPr>
            <a:spLocks noGrp="1"/>
          </p:cNvSpPr>
          <p:nvPr>
            <p:ph sz="half" idx="2"/>
          </p:nvPr>
        </p:nvSpPr>
        <p:spPr>
          <a:xfrm>
            <a:off x="4648200" y="1719072"/>
            <a:ext cx="4343400" cy="4986528"/>
          </a:xfrm>
        </p:spPr>
        <p:txBody>
          <a:bodyPr>
            <a:normAutofit/>
          </a:bodyPr>
          <a:lstStyle/>
          <a:p>
            <a:pPr lvl="0"/>
            <a:r>
              <a:rPr lang="en-US" sz="2000" b="1" dirty="0"/>
              <a:t>Font Size</a:t>
            </a:r>
            <a:r>
              <a:rPr lang="en-US" sz="2000" dirty="0"/>
              <a:t> – Must be a minimum of 11 point </a:t>
            </a:r>
            <a:r>
              <a:rPr lang="en-US" sz="2000" dirty="0" smtClean="0"/>
              <a:t>font</a:t>
            </a:r>
          </a:p>
          <a:p>
            <a:pPr lvl="0"/>
            <a:endParaRPr lang="en-US" sz="800" dirty="0"/>
          </a:p>
          <a:p>
            <a:pPr lvl="0"/>
            <a:r>
              <a:rPr lang="en-US" sz="2000" b="1" dirty="0"/>
              <a:t>One Sided Copies- </a:t>
            </a:r>
            <a:r>
              <a:rPr lang="en-US" sz="2000" dirty="0"/>
              <a:t>Proposals and Required Documents must be submitted as one sided </a:t>
            </a:r>
            <a:r>
              <a:rPr lang="en-US" sz="2000" dirty="0" smtClean="0"/>
              <a:t>copies</a:t>
            </a:r>
          </a:p>
          <a:p>
            <a:pPr lvl="0"/>
            <a:endParaRPr lang="en-US" sz="800" dirty="0"/>
          </a:p>
          <a:p>
            <a:pPr lvl="0"/>
            <a:r>
              <a:rPr lang="en-US" sz="2000" b="1" dirty="0"/>
              <a:t>Blue Ink- </a:t>
            </a:r>
            <a:r>
              <a:rPr lang="en-US" sz="2000" dirty="0"/>
              <a:t>All documents requiring signature must be signed in </a:t>
            </a:r>
            <a:r>
              <a:rPr lang="en-US" sz="2000" u="sng" dirty="0"/>
              <a:t>BLUE</a:t>
            </a:r>
            <a:r>
              <a:rPr lang="en-US" sz="2000" dirty="0"/>
              <a:t> </a:t>
            </a:r>
            <a:r>
              <a:rPr lang="en-US" sz="2000" dirty="0" smtClean="0"/>
              <a:t>ink</a:t>
            </a:r>
          </a:p>
          <a:p>
            <a:pPr lvl="0"/>
            <a:endParaRPr lang="en-US" sz="800" dirty="0"/>
          </a:p>
          <a:p>
            <a:pPr lvl="0"/>
            <a:r>
              <a:rPr lang="en-US" sz="2000" b="1" dirty="0"/>
              <a:t>Originals- </a:t>
            </a:r>
            <a:r>
              <a:rPr lang="en-US" sz="2000" dirty="0"/>
              <a:t>the 1 </a:t>
            </a:r>
            <a:r>
              <a:rPr lang="en-US" sz="2000" dirty="0" smtClean="0"/>
              <a:t>Proposal </a:t>
            </a:r>
            <a:r>
              <a:rPr lang="en-US" sz="2000" dirty="0"/>
              <a:t>Packet and the 1 Required Document Packet must be marked</a:t>
            </a:r>
            <a:r>
              <a:rPr lang="en-US" sz="2000" b="1" dirty="0"/>
              <a:t> “</a:t>
            </a:r>
            <a:r>
              <a:rPr lang="en-US" sz="2000" b="1" dirty="0" smtClean="0"/>
              <a:t>ORIGINAL”</a:t>
            </a:r>
            <a:endParaRPr lang="en-US" sz="2000" dirty="0"/>
          </a:p>
        </p:txBody>
      </p:sp>
      <p:sp>
        <p:nvSpPr>
          <p:cNvPr id="4" name="Title 3"/>
          <p:cNvSpPr>
            <a:spLocks noGrp="1"/>
          </p:cNvSpPr>
          <p:nvPr>
            <p:ph type="title"/>
          </p:nvPr>
        </p:nvSpPr>
        <p:spPr/>
        <p:txBody>
          <a:bodyPr/>
          <a:lstStyle/>
          <a:p>
            <a:r>
              <a:rPr lang="en-US" b="1" dirty="0" smtClean="0"/>
              <a:t>Proposal format Instructions</a:t>
            </a:r>
            <a:endParaRPr lang="en-US" b="1" dirty="0"/>
          </a:p>
        </p:txBody>
      </p:sp>
    </p:spTree>
    <p:extLst>
      <p:ext uri="{BB962C8B-B14F-4D97-AF65-F5344CB8AC3E}">
        <p14:creationId xmlns:p14="http://schemas.microsoft.com/office/powerpoint/2010/main" val="21981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Please adhere to the following </a:t>
            </a:r>
            <a:r>
              <a:rPr lang="en-US" b="1" dirty="0">
                <a:solidFill>
                  <a:srgbClr val="FF0000"/>
                </a:solidFill>
              </a:rPr>
              <a:t>DEADLINES</a:t>
            </a:r>
            <a:r>
              <a:rPr lang="en-US" b="1" dirty="0"/>
              <a:t>:</a:t>
            </a:r>
          </a:p>
          <a:p>
            <a:endParaRPr lang="en-US" dirty="0"/>
          </a:p>
        </p:txBody>
      </p:sp>
      <p:sp>
        <p:nvSpPr>
          <p:cNvPr id="3" name="Title 2"/>
          <p:cNvSpPr>
            <a:spLocks noGrp="1"/>
          </p:cNvSpPr>
          <p:nvPr>
            <p:ph type="title"/>
          </p:nvPr>
        </p:nvSpPr>
        <p:spPr/>
        <p:txBody>
          <a:bodyPr/>
          <a:lstStyle/>
          <a:p>
            <a:r>
              <a:rPr lang="en-US" b="1" dirty="0"/>
              <a:t>Important dates</a:t>
            </a:r>
          </a:p>
        </p:txBody>
      </p:sp>
      <p:graphicFrame>
        <p:nvGraphicFramePr>
          <p:cNvPr id="5" name="Table 4"/>
          <p:cNvGraphicFramePr>
            <a:graphicFrameLocks noGrp="1"/>
          </p:cNvGraphicFramePr>
          <p:nvPr>
            <p:extLst>
              <p:ext uri="{D42A27DB-BD31-4B8C-83A1-F6EECF244321}">
                <p14:modId xmlns:p14="http://schemas.microsoft.com/office/powerpoint/2010/main" val="3213563578"/>
              </p:ext>
            </p:extLst>
          </p:nvPr>
        </p:nvGraphicFramePr>
        <p:xfrm>
          <a:off x="228600" y="2286000"/>
          <a:ext cx="8610600" cy="4208502"/>
        </p:xfrm>
        <a:graphic>
          <a:graphicData uri="http://schemas.openxmlformats.org/drawingml/2006/table">
            <a:tbl>
              <a:tblPr firstRow="1" firstCol="1" lastRow="1" lastCol="1" bandRow="1" bandCol="1"/>
              <a:tblGrid>
                <a:gridCol w="2514600"/>
                <a:gridCol w="1143000"/>
                <a:gridCol w="838200"/>
                <a:gridCol w="4114800"/>
              </a:tblGrid>
              <a:tr h="452755">
                <a:tc>
                  <a:txBody>
                    <a:bodyPr/>
                    <a:lstStyle/>
                    <a:p>
                      <a:pPr marL="0" marR="0" algn="ctr">
                        <a:lnSpc>
                          <a:spcPct val="115000"/>
                        </a:lnSpc>
                        <a:spcBef>
                          <a:spcPts val="0"/>
                        </a:spcBef>
                        <a:spcAft>
                          <a:spcPts val="0"/>
                        </a:spcAft>
                      </a:pPr>
                      <a:r>
                        <a:rPr lang="en-US" sz="1400" b="1" dirty="0">
                          <a:solidFill>
                            <a:srgbClr val="000000"/>
                          </a:solidFill>
                          <a:effectLst/>
                          <a:latin typeface="Arial"/>
                          <a:ea typeface="Times New Roman"/>
                        </a:rPr>
                        <a:t>Event</a:t>
                      </a:r>
                      <a:endParaRPr lang="en-US" sz="1400" dirty="0">
                        <a:effectLst/>
                        <a:latin typeface="Times New Roman"/>
                        <a:ea typeface="Times New Roman"/>
                      </a:endParaRPr>
                    </a:p>
                  </a:txBody>
                  <a:tcPr marL="62664" marR="6266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400" b="1" dirty="0">
                          <a:solidFill>
                            <a:srgbClr val="000000"/>
                          </a:solidFill>
                          <a:effectLst/>
                          <a:latin typeface="Arial"/>
                          <a:ea typeface="Times New Roman"/>
                        </a:rPr>
                        <a:t>Date</a:t>
                      </a:r>
                      <a:endParaRPr lang="en-US" sz="1400" dirty="0">
                        <a:effectLst/>
                        <a:latin typeface="Times New Roman"/>
                        <a:ea typeface="Times New Roman"/>
                      </a:endParaRPr>
                    </a:p>
                  </a:txBody>
                  <a:tcPr marL="62664" marR="62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400" b="1" dirty="0">
                          <a:solidFill>
                            <a:srgbClr val="000000"/>
                          </a:solidFill>
                          <a:effectLst/>
                          <a:latin typeface="Arial"/>
                          <a:ea typeface="Times New Roman"/>
                        </a:rPr>
                        <a:t>Time</a:t>
                      </a:r>
                      <a:endParaRPr lang="en-US" sz="1400" dirty="0">
                        <a:effectLst/>
                        <a:latin typeface="Times New Roman"/>
                        <a:ea typeface="Times New Roman"/>
                      </a:endParaRPr>
                    </a:p>
                  </a:txBody>
                  <a:tcPr marL="62664" marR="62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400" b="1" dirty="0">
                          <a:solidFill>
                            <a:srgbClr val="000000"/>
                          </a:solidFill>
                          <a:effectLst/>
                          <a:latin typeface="Arial"/>
                          <a:ea typeface="Times New Roman"/>
                        </a:rPr>
                        <a:t>General Information</a:t>
                      </a:r>
                      <a:endParaRPr lang="en-US" sz="1400" dirty="0">
                        <a:effectLst/>
                        <a:latin typeface="Times New Roman"/>
                        <a:ea typeface="Times New Roman"/>
                      </a:endParaRPr>
                    </a:p>
                  </a:txBody>
                  <a:tcPr marL="62664" marR="6266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842645">
                <a:tc>
                  <a:txBody>
                    <a:bodyPr/>
                    <a:lstStyle/>
                    <a:p>
                      <a:pPr marL="0" marR="0" algn="ctr">
                        <a:lnSpc>
                          <a:spcPct val="100000"/>
                        </a:lnSpc>
                        <a:spcBef>
                          <a:spcPts val="0"/>
                        </a:spcBef>
                        <a:spcAft>
                          <a:spcPts val="0"/>
                        </a:spcAft>
                      </a:pPr>
                      <a:r>
                        <a:rPr lang="en-US" sz="1300" dirty="0">
                          <a:effectLst/>
                          <a:latin typeface="Arial"/>
                          <a:ea typeface="Times New Roman"/>
                        </a:rPr>
                        <a:t>Mandatory Letter of Intent Deadline</a:t>
                      </a:r>
                      <a:endParaRPr lang="en-US" sz="1300" dirty="0">
                        <a:effectLst/>
                        <a:latin typeface="Times New Roman"/>
                        <a:ea typeface="Times New Roman"/>
                      </a:endParaRPr>
                    </a:p>
                  </a:txBody>
                  <a:tcPr marL="62664" marR="6266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endParaRPr lang="en-US" sz="1300" b="1" i="0" dirty="0" smtClean="0">
                        <a:effectLst/>
                        <a:latin typeface="Arial"/>
                        <a:ea typeface="Times New Roman"/>
                      </a:endParaRPr>
                    </a:p>
                    <a:p>
                      <a:pPr marL="0" marR="0" algn="ctr">
                        <a:lnSpc>
                          <a:spcPct val="100000"/>
                        </a:lnSpc>
                        <a:spcBef>
                          <a:spcPts val="0"/>
                        </a:spcBef>
                        <a:spcAft>
                          <a:spcPts val="0"/>
                        </a:spcAft>
                      </a:pPr>
                      <a:r>
                        <a:rPr lang="en-US" sz="1300" b="1" i="0" dirty="0" smtClean="0">
                          <a:effectLst/>
                          <a:latin typeface="Arial"/>
                          <a:ea typeface="Times New Roman"/>
                        </a:rPr>
                        <a:t>Thursday</a:t>
                      </a:r>
                      <a:endParaRPr lang="en-US" sz="1300" b="1" i="0" dirty="0">
                        <a:effectLst/>
                        <a:latin typeface="Times New Roman"/>
                        <a:ea typeface="Times New Roman"/>
                      </a:endParaRPr>
                    </a:p>
                    <a:p>
                      <a:pPr marL="0" marR="0" algn="ctr">
                        <a:lnSpc>
                          <a:spcPct val="100000"/>
                        </a:lnSpc>
                        <a:spcBef>
                          <a:spcPts val="0"/>
                        </a:spcBef>
                        <a:spcAft>
                          <a:spcPts val="0"/>
                        </a:spcAft>
                      </a:pPr>
                      <a:r>
                        <a:rPr lang="en-US" sz="1300" b="1" i="0" dirty="0" smtClean="0">
                          <a:effectLst/>
                          <a:latin typeface="Arial"/>
                          <a:ea typeface="Times New Roman"/>
                        </a:rPr>
                        <a:t>June 22</a:t>
                      </a:r>
                      <a:r>
                        <a:rPr lang="en-US" sz="1300" b="1" i="0" baseline="30000" dirty="0" smtClean="0">
                          <a:effectLst/>
                          <a:latin typeface="Arial"/>
                          <a:ea typeface="Times New Roman"/>
                        </a:rPr>
                        <a:t>nd</a:t>
                      </a:r>
                      <a:r>
                        <a:rPr lang="en-US" sz="1300" b="1" i="0" dirty="0" smtClean="0">
                          <a:effectLst/>
                          <a:latin typeface="Arial"/>
                          <a:ea typeface="Times New Roman"/>
                        </a:rPr>
                        <a:t> </a:t>
                      </a:r>
                      <a:endParaRPr lang="en-US" sz="1300" b="1" i="0" dirty="0">
                        <a:effectLst/>
                        <a:latin typeface="Times New Roman"/>
                        <a:ea typeface="Times New Roman"/>
                      </a:endParaRPr>
                    </a:p>
                  </a:txBody>
                  <a:tcPr marL="62664" marR="62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300" b="1" i="0" dirty="0" smtClean="0">
                          <a:effectLst/>
                          <a:latin typeface="Arial"/>
                          <a:ea typeface="Times New Roman"/>
                        </a:rPr>
                        <a:t>4 </a:t>
                      </a:r>
                      <a:r>
                        <a:rPr lang="en-US" sz="1300" b="1" i="0" dirty="0">
                          <a:effectLst/>
                          <a:latin typeface="Arial"/>
                          <a:ea typeface="Times New Roman"/>
                        </a:rPr>
                        <a:t>PM</a:t>
                      </a:r>
                      <a:endParaRPr lang="en-US" sz="1300" b="1" i="0" dirty="0">
                        <a:effectLst/>
                        <a:latin typeface="Times New Roman"/>
                        <a:ea typeface="Times New Roman"/>
                      </a:endParaRPr>
                    </a:p>
                  </a:txBody>
                  <a:tcPr marL="62664" marR="62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endParaRPr lang="en-US" sz="800" dirty="0" smtClean="0">
                        <a:solidFill>
                          <a:schemeClr val="tx1"/>
                        </a:solidFill>
                        <a:effectLst/>
                        <a:latin typeface="Arial"/>
                        <a:ea typeface="Times New Roman"/>
                      </a:endParaRPr>
                    </a:p>
                    <a:p>
                      <a:pPr marL="0" marR="0" algn="ctr">
                        <a:lnSpc>
                          <a:spcPct val="100000"/>
                        </a:lnSpc>
                        <a:spcBef>
                          <a:spcPts val="0"/>
                        </a:spcBef>
                        <a:spcAft>
                          <a:spcPts val="0"/>
                        </a:spcAft>
                      </a:pPr>
                      <a:r>
                        <a:rPr lang="en-US" sz="1400" dirty="0" smtClean="0">
                          <a:solidFill>
                            <a:schemeClr val="tx1"/>
                          </a:solidFill>
                          <a:effectLst/>
                          <a:latin typeface="Arial"/>
                          <a:ea typeface="Times New Roman"/>
                        </a:rPr>
                        <a:t>Submit </a:t>
                      </a:r>
                      <a:r>
                        <a:rPr lang="en-US" sz="1400" dirty="0">
                          <a:solidFill>
                            <a:schemeClr val="tx1"/>
                          </a:solidFill>
                          <a:effectLst/>
                          <a:latin typeface="Arial"/>
                          <a:ea typeface="Times New Roman"/>
                        </a:rPr>
                        <a:t>in Person at the Bidders’ Conference or Email Letter of Intent to </a:t>
                      </a:r>
                      <a:endParaRPr lang="en-US" sz="1400" dirty="0">
                        <a:solidFill>
                          <a:schemeClr val="tx1"/>
                        </a:solidFill>
                        <a:effectLst/>
                        <a:latin typeface="Times New Roman"/>
                        <a:ea typeface="Times New Roman"/>
                      </a:endParaRPr>
                    </a:p>
                    <a:p>
                      <a:pPr marL="0" marR="0" algn="ctr">
                        <a:lnSpc>
                          <a:spcPct val="100000"/>
                        </a:lnSpc>
                        <a:spcBef>
                          <a:spcPts val="0"/>
                        </a:spcBef>
                        <a:spcAft>
                          <a:spcPts val="0"/>
                        </a:spcAft>
                      </a:pPr>
                      <a:r>
                        <a:rPr lang="en-US" sz="1400" u="sng" dirty="0" smtClean="0">
                          <a:solidFill>
                            <a:schemeClr val="tx1"/>
                          </a:solidFill>
                          <a:effectLst/>
                          <a:latin typeface="Arial"/>
                          <a:ea typeface="Times New Roman"/>
                          <a:hlinkClick r:id="rId2"/>
                        </a:rPr>
                        <a:t>dssrfp@fcdjfs.franklincountyohio.gov</a:t>
                      </a:r>
                      <a:endParaRPr lang="en-US" sz="1400" u="sng" dirty="0" smtClean="0">
                        <a:solidFill>
                          <a:schemeClr val="tx1"/>
                        </a:solidFill>
                        <a:effectLst/>
                        <a:latin typeface="Arial"/>
                        <a:ea typeface="Times New Roman"/>
                      </a:endParaRPr>
                    </a:p>
                    <a:p>
                      <a:pPr marL="0" marR="0" algn="ctr">
                        <a:lnSpc>
                          <a:spcPct val="100000"/>
                        </a:lnSpc>
                        <a:spcBef>
                          <a:spcPts val="0"/>
                        </a:spcBef>
                        <a:spcAft>
                          <a:spcPts val="0"/>
                        </a:spcAft>
                      </a:pPr>
                      <a:endParaRPr lang="en-US" sz="400" dirty="0">
                        <a:solidFill>
                          <a:schemeClr val="tx1"/>
                        </a:solidFill>
                        <a:effectLst/>
                        <a:latin typeface="Times New Roman"/>
                        <a:ea typeface="Times New Roman"/>
                      </a:endParaRPr>
                    </a:p>
                  </a:txBody>
                  <a:tcPr marL="62664" marR="6266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4400">
                <a:tc>
                  <a:txBody>
                    <a:bodyPr/>
                    <a:lstStyle/>
                    <a:p>
                      <a:pPr marL="0" marR="0" algn="ctr">
                        <a:lnSpc>
                          <a:spcPct val="100000"/>
                        </a:lnSpc>
                        <a:spcBef>
                          <a:spcPts val="0"/>
                        </a:spcBef>
                        <a:spcAft>
                          <a:spcPts val="0"/>
                        </a:spcAft>
                      </a:pPr>
                      <a:r>
                        <a:rPr lang="en-US" sz="1300" dirty="0">
                          <a:effectLst/>
                          <a:latin typeface="Arial"/>
                          <a:ea typeface="Times New Roman"/>
                        </a:rPr>
                        <a:t>Post Bidders’ Conference </a:t>
                      </a:r>
                      <a:r>
                        <a:rPr lang="en-US" sz="1300" dirty="0" smtClean="0">
                          <a:effectLst/>
                          <a:latin typeface="Arial"/>
                          <a:ea typeface="Times New Roman"/>
                        </a:rPr>
                        <a:t>              Q </a:t>
                      </a:r>
                      <a:r>
                        <a:rPr lang="en-US" sz="1300" dirty="0">
                          <a:effectLst/>
                          <a:latin typeface="Arial"/>
                          <a:ea typeface="Times New Roman"/>
                        </a:rPr>
                        <a:t>&amp; A </a:t>
                      </a:r>
                      <a:r>
                        <a:rPr lang="en-US" sz="1300" dirty="0" smtClean="0">
                          <a:effectLst/>
                          <a:latin typeface="Arial"/>
                          <a:ea typeface="Times New Roman"/>
                        </a:rPr>
                        <a:t> </a:t>
                      </a:r>
                    </a:p>
                    <a:p>
                      <a:pPr marL="0" marR="0" algn="ctr">
                        <a:lnSpc>
                          <a:spcPct val="100000"/>
                        </a:lnSpc>
                        <a:spcBef>
                          <a:spcPts val="0"/>
                        </a:spcBef>
                        <a:spcAft>
                          <a:spcPts val="0"/>
                        </a:spcAft>
                      </a:pPr>
                      <a:r>
                        <a:rPr lang="en-US" sz="1300" dirty="0" smtClean="0">
                          <a:effectLst/>
                          <a:latin typeface="Arial"/>
                          <a:ea typeface="Times New Roman"/>
                        </a:rPr>
                        <a:t>Questions </a:t>
                      </a:r>
                      <a:r>
                        <a:rPr lang="en-US" sz="1300" dirty="0">
                          <a:effectLst/>
                          <a:latin typeface="Arial"/>
                          <a:ea typeface="Times New Roman"/>
                        </a:rPr>
                        <a:t>Submission </a:t>
                      </a:r>
                      <a:r>
                        <a:rPr lang="en-US" sz="1300" dirty="0" smtClean="0">
                          <a:effectLst/>
                          <a:latin typeface="Arial"/>
                          <a:ea typeface="Times New Roman"/>
                        </a:rPr>
                        <a:t>Deadline</a:t>
                      </a:r>
                    </a:p>
                    <a:p>
                      <a:pPr marL="0" marR="0" algn="ctr">
                        <a:lnSpc>
                          <a:spcPct val="100000"/>
                        </a:lnSpc>
                        <a:spcBef>
                          <a:spcPts val="0"/>
                        </a:spcBef>
                        <a:spcAft>
                          <a:spcPts val="0"/>
                        </a:spcAft>
                      </a:pPr>
                      <a:endParaRPr lang="en-US" sz="400" dirty="0">
                        <a:effectLst/>
                        <a:latin typeface="Times New Roman"/>
                        <a:ea typeface="Times New Roman"/>
                      </a:endParaRPr>
                    </a:p>
                  </a:txBody>
                  <a:tcPr marL="62664" marR="6266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endParaRPr lang="en-US" sz="1300" dirty="0" smtClean="0">
                        <a:effectLst/>
                        <a:latin typeface="Arial"/>
                        <a:ea typeface="Times New Roman"/>
                      </a:endParaRPr>
                    </a:p>
                    <a:p>
                      <a:pPr marL="0" marR="0" algn="ctr">
                        <a:lnSpc>
                          <a:spcPct val="100000"/>
                        </a:lnSpc>
                        <a:spcBef>
                          <a:spcPts val="0"/>
                        </a:spcBef>
                        <a:spcAft>
                          <a:spcPts val="0"/>
                        </a:spcAft>
                      </a:pPr>
                      <a:r>
                        <a:rPr lang="en-US" sz="1300" b="1" dirty="0" smtClean="0">
                          <a:effectLst/>
                          <a:latin typeface="Arial"/>
                          <a:ea typeface="Times New Roman"/>
                        </a:rPr>
                        <a:t>Wednesday</a:t>
                      </a:r>
                      <a:endParaRPr lang="en-US" sz="1300" b="1" dirty="0">
                        <a:effectLst/>
                        <a:latin typeface="Times New Roman"/>
                        <a:ea typeface="Times New Roman"/>
                      </a:endParaRPr>
                    </a:p>
                    <a:p>
                      <a:pPr marL="0" marR="0" algn="ctr">
                        <a:lnSpc>
                          <a:spcPct val="100000"/>
                        </a:lnSpc>
                        <a:spcBef>
                          <a:spcPts val="0"/>
                        </a:spcBef>
                        <a:spcAft>
                          <a:spcPts val="0"/>
                        </a:spcAft>
                      </a:pPr>
                      <a:r>
                        <a:rPr lang="en-US" sz="1300" b="1" dirty="0" smtClean="0">
                          <a:effectLst/>
                          <a:latin typeface="Arial"/>
                          <a:ea typeface="Times New Roman"/>
                        </a:rPr>
                        <a:t>July 5</a:t>
                      </a:r>
                      <a:r>
                        <a:rPr lang="en-US" sz="1300" b="1" baseline="30000" dirty="0" smtClean="0">
                          <a:effectLst/>
                          <a:latin typeface="Arial"/>
                          <a:ea typeface="Times New Roman"/>
                        </a:rPr>
                        <a:t>th</a:t>
                      </a:r>
                      <a:r>
                        <a:rPr lang="en-US" sz="1300" b="1" dirty="0" smtClean="0">
                          <a:effectLst/>
                          <a:latin typeface="Arial"/>
                          <a:ea typeface="Times New Roman"/>
                        </a:rPr>
                        <a:t> </a:t>
                      </a:r>
                      <a:endParaRPr lang="en-US" sz="1300" b="1" baseline="30000" dirty="0" smtClean="0">
                        <a:effectLst/>
                        <a:latin typeface="Arial"/>
                        <a:ea typeface="Times New Roman"/>
                      </a:endParaRPr>
                    </a:p>
                    <a:p>
                      <a:pPr marL="0" marR="0" algn="ctr">
                        <a:lnSpc>
                          <a:spcPct val="100000"/>
                        </a:lnSpc>
                        <a:spcBef>
                          <a:spcPts val="0"/>
                        </a:spcBef>
                        <a:spcAft>
                          <a:spcPts val="0"/>
                        </a:spcAft>
                      </a:pPr>
                      <a:r>
                        <a:rPr lang="en-US" sz="1300" dirty="0" smtClean="0">
                          <a:effectLst/>
                          <a:latin typeface="Arial"/>
                          <a:ea typeface="Times New Roman"/>
                        </a:rPr>
                        <a:t> </a:t>
                      </a:r>
                      <a:endParaRPr lang="en-US" sz="1300" dirty="0">
                        <a:effectLst/>
                        <a:latin typeface="Times New Roman"/>
                        <a:ea typeface="Times New Roman"/>
                      </a:endParaRPr>
                    </a:p>
                  </a:txBody>
                  <a:tcPr marL="62664" marR="62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300" b="1" dirty="0">
                          <a:effectLst/>
                          <a:latin typeface="Arial"/>
                          <a:ea typeface="Times New Roman"/>
                        </a:rPr>
                        <a:t>4 </a:t>
                      </a:r>
                      <a:r>
                        <a:rPr lang="en-US" sz="1300" b="1" dirty="0" smtClean="0">
                          <a:effectLst/>
                          <a:latin typeface="Arial"/>
                          <a:ea typeface="Times New Roman"/>
                        </a:rPr>
                        <a:t>PM</a:t>
                      </a:r>
                    </a:p>
                    <a:p>
                      <a:pPr marL="0" marR="0" algn="ctr">
                        <a:lnSpc>
                          <a:spcPct val="100000"/>
                        </a:lnSpc>
                        <a:spcBef>
                          <a:spcPts val="0"/>
                        </a:spcBef>
                        <a:spcAft>
                          <a:spcPts val="0"/>
                        </a:spcAft>
                      </a:pPr>
                      <a:endParaRPr lang="en-US" sz="1300" dirty="0">
                        <a:effectLst/>
                        <a:latin typeface="Times New Roman"/>
                        <a:ea typeface="Times New Roman"/>
                      </a:endParaRPr>
                    </a:p>
                  </a:txBody>
                  <a:tcPr marL="62664" marR="62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endParaRPr lang="en-US" sz="400" dirty="0" smtClean="0">
                        <a:solidFill>
                          <a:schemeClr val="tx1"/>
                        </a:solidFill>
                        <a:effectLst/>
                        <a:latin typeface="Arial"/>
                        <a:ea typeface="Times New Roman"/>
                      </a:endParaRPr>
                    </a:p>
                    <a:p>
                      <a:pPr marL="0" marR="0" algn="ctr">
                        <a:lnSpc>
                          <a:spcPct val="100000"/>
                        </a:lnSpc>
                        <a:spcBef>
                          <a:spcPts val="0"/>
                        </a:spcBef>
                        <a:spcAft>
                          <a:spcPts val="0"/>
                        </a:spcAft>
                      </a:pPr>
                      <a:r>
                        <a:rPr lang="en-US" sz="1400" dirty="0" smtClean="0">
                          <a:solidFill>
                            <a:schemeClr val="tx1"/>
                          </a:solidFill>
                          <a:effectLst/>
                          <a:latin typeface="Arial"/>
                          <a:ea typeface="Times New Roman"/>
                        </a:rPr>
                        <a:t>                                                                                   Email </a:t>
                      </a:r>
                      <a:r>
                        <a:rPr lang="en-US" sz="1400" dirty="0">
                          <a:solidFill>
                            <a:schemeClr val="tx1"/>
                          </a:solidFill>
                          <a:effectLst/>
                          <a:latin typeface="Arial"/>
                          <a:ea typeface="Times New Roman"/>
                        </a:rPr>
                        <a:t>Questions to </a:t>
                      </a:r>
                      <a:endParaRPr lang="en-US" sz="1400" dirty="0">
                        <a:solidFill>
                          <a:schemeClr val="tx1"/>
                        </a:solidFill>
                        <a:effectLst/>
                        <a:latin typeface="Times New Roman"/>
                        <a:ea typeface="Times New Roman"/>
                      </a:endParaRPr>
                    </a:p>
                    <a:p>
                      <a:pPr marL="0" marR="0" algn="ctr">
                        <a:lnSpc>
                          <a:spcPct val="100000"/>
                        </a:lnSpc>
                        <a:spcBef>
                          <a:spcPts val="0"/>
                        </a:spcBef>
                        <a:spcAft>
                          <a:spcPts val="0"/>
                        </a:spcAft>
                      </a:pPr>
                      <a:r>
                        <a:rPr lang="en-US" sz="1400" u="sng" dirty="0" smtClean="0">
                          <a:solidFill>
                            <a:schemeClr val="tx1"/>
                          </a:solidFill>
                          <a:effectLst/>
                          <a:latin typeface="Arial"/>
                          <a:ea typeface="Times New Roman"/>
                          <a:hlinkClick r:id="rId2"/>
                        </a:rPr>
                        <a:t>dssrfp@fcdjfs.franklincountyohio.gov</a:t>
                      </a:r>
                      <a:endParaRPr lang="en-US" sz="1400" u="sng" dirty="0" smtClean="0">
                        <a:solidFill>
                          <a:schemeClr val="tx1"/>
                        </a:solidFill>
                        <a:effectLst/>
                        <a:latin typeface="Arial"/>
                        <a:ea typeface="Times New Roman"/>
                      </a:endParaRPr>
                    </a:p>
                    <a:p>
                      <a:pPr marL="0" marR="0" algn="ctr">
                        <a:lnSpc>
                          <a:spcPct val="100000"/>
                        </a:lnSpc>
                        <a:spcBef>
                          <a:spcPts val="0"/>
                        </a:spcBef>
                        <a:spcAft>
                          <a:spcPts val="0"/>
                        </a:spcAft>
                      </a:pPr>
                      <a:endParaRPr lang="en-US" sz="800" dirty="0">
                        <a:solidFill>
                          <a:schemeClr val="tx1"/>
                        </a:solidFill>
                        <a:effectLst/>
                        <a:latin typeface="Times New Roman"/>
                        <a:ea typeface="Times New Roman"/>
                      </a:endParaRPr>
                    </a:p>
                  </a:txBody>
                  <a:tcPr marL="62664" marR="6266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62382">
                <a:tc>
                  <a:txBody>
                    <a:bodyPr/>
                    <a:lstStyle/>
                    <a:p>
                      <a:pPr marL="0" marR="0" algn="ctr">
                        <a:lnSpc>
                          <a:spcPct val="100000"/>
                        </a:lnSpc>
                        <a:spcBef>
                          <a:spcPts val="0"/>
                        </a:spcBef>
                        <a:spcAft>
                          <a:spcPts val="0"/>
                        </a:spcAft>
                      </a:pPr>
                      <a:r>
                        <a:rPr lang="en-US" sz="1300" dirty="0">
                          <a:effectLst/>
                          <a:latin typeface="Arial"/>
                          <a:ea typeface="Times New Roman"/>
                        </a:rPr>
                        <a:t>Post Bidders’ Conference </a:t>
                      </a:r>
                      <a:r>
                        <a:rPr lang="en-US" sz="1300" dirty="0" smtClean="0">
                          <a:effectLst/>
                          <a:latin typeface="Arial"/>
                          <a:ea typeface="Times New Roman"/>
                        </a:rPr>
                        <a:t>                   Q </a:t>
                      </a:r>
                      <a:r>
                        <a:rPr lang="en-US" sz="1300" dirty="0">
                          <a:effectLst/>
                          <a:latin typeface="Arial"/>
                          <a:ea typeface="Times New Roman"/>
                        </a:rPr>
                        <a:t>&amp; A</a:t>
                      </a:r>
                      <a:endParaRPr lang="en-US" sz="1300" dirty="0">
                        <a:effectLst/>
                        <a:latin typeface="Times New Roman"/>
                        <a:ea typeface="Times New Roman"/>
                      </a:endParaRPr>
                    </a:p>
                    <a:p>
                      <a:pPr marL="0" marR="0" algn="ctr">
                        <a:lnSpc>
                          <a:spcPct val="100000"/>
                        </a:lnSpc>
                        <a:spcBef>
                          <a:spcPts val="0"/>
                        </a:spcBef>
                        <a:spcAft>
                          <a:spcPts val="0"/>
                        </a:spcAft>
                      </a:pPr>
                      <a:r>
                        <a:rPr lang="en-US" sz="1300" dirty="0">
                          <a:effectLst/>
                          <a:latin typeface="Arial"/>
                          <a:ea typeface="Times New Roman"/>
                        </a:rPr>
                        <a:t>Responses Emailed by</a:t>
                      </a:r>
                      <a:endParaRPr lang="en-US" sz="1300" dirty="0">
                        <a:effectLst/>
                        <a:latin typeface="Times New Roman"/>
                        <a:ea typeface="Times New Roman"/>
                      </a:endParaRPr>
                    </a:p>
                  </a:txBody>
                  <a:tcPr marL="62664" marR="6266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300" b="1" dirty="0" smtClean="0">
                          <a:solidFill>
                            <a:schemeClr val="tx1"/>
                          </a:solidFill>
                          <a:effectLst/>
                          <a:latin typeface="Arial"/>
                          <a:ea typeface="Times New Roman"/>
                        </a:rPr>
                        <a:t>Friday</a:t>
                      </a:r>
                    </a:p>
                    <a:p>
                      <a:pPr marL="0" marR="0" algn="ctr">
                        <a:lnSpc>
                          <a:spcPct val="100000"/>
                        </a:lnSpc>
                        <a:spcBef>
                          <a:spcPts val="0"/>
                        </a:spcBef>
                        <a:spcAft>
                          <a:spcPts val="0"/>
                        </a:spcAft>
                      </a:pPr>
                      <a:r>
                        <a:rPr lang="en-US" sz="1300" b="1" dirty="0" smtClean="0">
                          <a:solidFill>
                            <a:schemeClr val="tx1"/>
                          </a:solidFill>
                          <a:effectLst/>
                          <a:latin typeface="Arial"/>
                          <a:ea typeface="Times New Roman"/>
                        </a:rPr>
                        <a:t>July 7</a:t>
                      </a:r>
                      <a:r>
                        <a:rPr lang="en-US" sz="1300" b="1" baseline="30000" dirty="0" smtClean="0">
                          <a:solidFill>
                            <a:schemeClr val="tx1"/>
                          </a:solidFill>
                          <a:effectLst/>
                          <a:latin typeface="Arial"/>
                          <a:ea typeface="Times New Roman"/>
                        </a:rPr>
                        <a:t>th</a:t>
                      </a:r>
                      <a:r>
                        <a:rPr lang="en-US" sz="1300" b="1" dirty="0" smtClean="0">
                          <a:solidFill>
                            <a:schemeClr val="tx1"/>
                          </a:solidFill>
                          <a:effectLst/>
                          <a:latin typeface="Arial"/>
                          <a:ea typeface="Times New Roman"/>
                        </a:rPr>
                        <a:t> </a:t>
                      </a:r>
                    </a:p>
                  </a:txBody>
                  <a:tcPr marL="62664" marR="62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endParaRPr lang="en-US" sz="1300" b="1" dirty="0" smtClean="0">
                        <a:solidFill>
                          <a:schemeClr val="tx1"/>
                        </a:solidFill>
                        <a:effectLst/>
                        <a:latin typeface="Arial"/>
                        <a:ea typeface="Times New Roman"/>
                      </a:endParaRPr>
                    </a:p>
                    <a:p>
                      <a:pPr marL="0" marR="0" algn="ctr">
                        <a:lnSpc>
                          <a:spcPct val="100000"/>
                        </a:lnSpc>
                        <a:spcBef>
                          <a:spcPts val="0"/>
                        </a:spcBef>
                        <a:spcAft>
                          <a:spcPts val="0"/>
                        </a:spcAft>
                      </a:pPr>
                      <a:r>
                        <a:rPr lang="en-US" sz="1300" b="1" dirty="0" smtClean="0">
                          <a:solidFill>
                            <a:schemeClr val="tx1"/>
                          </a:solidFill>
                          <a:effectLst/>
                          <a:latin typeface="Arial"/>
                          <a:ea typeface="Times New Roman"/>
                        </a:rPr>
                        <a:t>4 </a:t>
                      </a:r>
                      <a:r>
                        <a:rPr lang="en-US" sz="1300" b="1" dirty="0">
                          <a:solidFill>
                            <a:schemeClr val="tx1"/>
                          </a:solidFill>
                          <a:effectLst/>
                          <a:latin typeface="Arial"/>
                          <a:ea typeface="Times New Roman"/>
                        </a:rPr>
                        <a:t>PM </a:t>
                      </a:r>
                      <a:endParaRPr lang="en-US" sz="1300" b="1" dirty="0" smtClean="0">
                        <a:solidFill>
                          <a:schemeClr val="tx1"/>
                        </a:solidFill>
                        <a:effectLst/>
                        <a:latin typeface="Arial"/>
                        <a:ea typeface="Times New Roman"/>
                      </a:endParaRPr>
                    </a:p>
                    <a:p>
                      <a:pPr marL="0" marR="0" algn="ctr">
                        <a:lnSpc>
                          <a:spcPct val="100000"/>
                        </a:lnSpc>
                        <a:spcBef>
                          <a:spcPts val="0"/>
                        </a:spcBef>
                        <a:spcAft>
                          <a:spcPts val="0"/>
                        </a:spcAft>
                      </a:pPr>
                      <a:r>
                        <a:rPr lang="en-US" sz="1300" b="1" dirty="0" smtClean="0">
                          <a:solidFill>
                            <a:schemeClr val="tx1"/>
                          </a:solidFill>
                          <a:effectLst/>
                          <a:latin typeface="Times New Roman"/>
                          <a:ea typeface="Times New Roman"/>
                        </a:rPr>
                        <a:t> </a:t>
                      </a:r>
                      <a:endParaRPr lang="en-US" sz="1300" b="1" dirty="0">
                        <a:solidFill>
                          <a:schemeClr val="tx1"/>
                        </a:solidFill>
                        <a:effectLst/>
                        <a:latin typeface="Times New Roman"/>
                        <a:ea typeface="Times New Roman"/>
                      </a:endParaRPr>
                    </a:p>
                  </a:txBody>
                  <a:tcPr marL="62664" marR="62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endParaRPr lang="en-US" sz="800" u="sng" dirty="0" smtClean="0">
                        <a:effectLst/>
                        <a:latin typeface="Arial"/>
                        <a:ea typeface="Times New Roman"/>
                      </a:endParaRPr>
                    </a:p>
                    <a:p>
                      <a:pPr marL="0" marR="0" algn="ctr">
                        <a:lnSpc>
                          <a:spcPct val="100000"/>
                        </a:lnSpc>
                        <a:spcBef>
                          <a:spcPts val="0"/>
                        </a:spcBef>
                        <a:spcAft>
                          <a:spcPts val="0"/>
                        </a:spcAft>
                      </a:pPr>
                      <a:r>
                        <a:rPr lang="en-US" sz="1400" u="sng" dirty="0" smtClean="0">
                          <a:effectLst/>
                          <a:latin typeface="Arial"/>
                          <a:ea typeface="Times New Roman"/>
                        </a:rPr>
                        <a:t>Responses Emailed </a:t>
                      </a:r>
                      <a:r>
                        <a:rPr lang="en-US" sz="1400" u="sng" dirty="0">
                          <a:effectLst/>
                          <a:latin typeface="Arial"/>
                          <a:ea typeface="Times New Roman"/>
                        </a:rPr>
                        <a:t>to Bidders Approved to Submit a </a:t>
                      </a:r>
                      <a:r>
                        <a:rPr lang="en-US" sz="1400" u="sng" dirty="0" smtClean="0">
                          <a:effectLst/>
                          <a:latin typeface="Arial"/>
                          <a:ea typeface="Times New Roman"/>
                        </a:rPr>
                        <a:t>Proposal &amp; will be Posted</a:t>
                      </a:r>
                    </a:p>
                    <a:p>
                      <a:pPr marL="0" marR="0" algn="ctr">
                        <a:lnSpc>
                          <a:spcPct val="100000"/>
                        </a:lnSpc>
                        <a:spcBef>
                          <a:spcPts val="0"/>
                        </a:spcBef>
                        <a:spcAft>
                          <a:spcPts val="0"/>
                        </a:spcAft>
                      </a:pPr>
                      <a:r>
                        <a:rPr lang="en-US" sz="1400" u="sng" dirty="0" smtClean="0">
                          <a:effectLst/>
                          <a:latin typeface="Arial"/>
                          <a:ea typeface="Times New Roman"/>
                        </a:rPr>
                        <a:t> </a:t>
                      </a:r>
                      <a:r>
                        <a:rPr lang="en-US" sz="1400" u="sng" dirty="0">
                          <a:effectLst/>
                          <a:latin typeface="Arial"/>
                          <a:ea typeface="Times New Roman"/>
                        </a:rPr>
                        <a:t>on FCDJFS </a:t>
                      </a:r>
                      <a:r>
                        <a:rPr lang="en-US" sz="1400" u="sng" dirty="0" smtClean="0">
                          <a:effectLst/>
                          <a:latin typeface="Arial"/>
                          <a:ea typeface="Times New Roman"/>
                        </a:rPr>
                        <a:t>Website</a:t>
                      </a:r>
                      <a:endParaRPr lang="en-US" sz="1400" dirty="0">
                        <a:effectLst/>
                        <a:latin typeface="Times New Roman"/>
                        <a:ea typeface="Times New Roman"/>
                      </a:endParaRPr>
                    </a:p>
                  </a:txBody>
                  <a:tcPr marL="62664" marR="6266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1391">
                <a:tc>
                  <a:txBody>
                    <a:bodyPr/>
                    <a:lstStyle/>
                    <a:p>
                      <a:pPr marL="0" marR="0" algn="ctr">
                        <a:lnSpc>
                          <a:spcPct val="100000"/>
                        </a:lnSpc>
                        <a:spcBef>
                          <a:spcPts val="0"/>
                        </a:spcBef>
                        <a:spcAft>
                          <a:spcPts val="0"/>
                        </a:spcAft>
                      </a:pPr>
                      <a:r>
                        <a:rPr lang="en-US" sz="1300" dirty="0">
                          <a:effectLst/>
                          <a:latin typeface="Arial"/>
                          <a:ea typeface="Times New Roman"/>
                        </a:rPr>
                        <a:t>Proposal </a:t>
                      </a:r>
                      <a:r>
                        <a:rPr lang="en-US" sz="1300" dirty="0" smtClean="0">
                          <a:effectLst/>
                          <a:latin typeface="Arial"/>
                          <a:ea typeface="Times New Roman"/>
                        </a:rPr>
                        <a:t>Submission </a:t>
                      </a:r>
                      <a:r>
                        <a:rPr lang="en-US" sz="1300" dirty="0">
                          <a:effectLst/>
                          <a:latin typeface="Arial"/>
                          <a:ea typeface="Times New Roman"/>
                        </a:rPr>
                        <a:t>Deadline</a:t>
                      </a:r>
                      <a:endParaRPr lang="en-US" sz="1300" dirty="0">
                        <a:effectLst/>
                        <a:latin typeface="Times New Roman"/>
                        <a:ea typeface="Times New Roman"/>
                      </a:endParaRPr>
                    </a:p>
                  </a:txBody>
                  <a:tcPr marL="62664" marR="6266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300" b="1" dirty="0" smtClean="0">
                          <a:solidFill>
                            <a:srgbClr val="FF0000"/>
                          </a:solidFill>
                          <a:effectLst/>
                          <a:latin typeface="Arial"/>
                          <a:ea typeface="Times New Roman"/>
                        </a:rPr>
                        <a:t>                  Friday</a:t>
                      </a:r>
                      <a:endParaRPr lang="en-US" sz="1300" b="1" dirty="0">
                        <a:solidFill>
                          <a:srgbClr val="FF0000"/>
                        </a:solidFill>
                        <a:effectLst/>
                        <a:latin typeface="Times New Roman"/>
                        <a:ea typeface="Times New Roman"/>
                      </a:endParaRPr>
                    </a:p>
                    <a:p>
                      <a:pPr marL="0" marR="0" algn="ctr">
                        <a:lnSpc>
                          <a:spcPct val="100000"/>
                        </a:lnSpc>
                        <a:spcBef>
                          <a:spcPts val="0"/>
                        </a:spcBef>
                        <a:spcAft>
                          <a:spcPts val="0"/>
                        </a:spcAft>
                      </a:pPr>
                      <a:r>
                        <a:rPr lang="en-US" sz="1300" b="1" dirty="0" smtClean="0">
                          <a:solidFill>
                            <a:srgbClr val="FF0000"/>
                          </a:solidFill>
                          <a:effectLst/>
                          <a:latin typeface="Arial"/>
                          <a:ea typeface="Times New Roman"/>
                        </a:rPr>
                        <a:t>July 14</a:t>
                      </a:r>
                      <a:r>
                        <a:rPr lang="en-US" sz="1300" b="1" baseline="30000" dirty="0" smtClean="0">
                          <a:solidFill>
                            <a:srgbClr val="FF0000"/>
                          </a:solidFill>
                          <a:effectLst/>
                          <a:latin typeface="Arial"/>
                          <a:ea typeface="Times New Roman"/>
                        </a:rPr>
                        <a:t>th</a:t>
                      </a:r>
                      <a:r>
                        <a:rPr lang="en-US" sz="1300" b="1" dirty="0" smtClean="0">
                          <a:solidFill>
                            <a:srgbClr val="FF0000"/>
                          </a:solidFill>
                          <a:effectLst/>
                          <a:latin typeface="Arial"/>
                          <a:ea typeface="Times New Roman"/>
                        </a:rPr>
                        <a:t> </a:t>
                      </a:r>
                      <a:endParaRPr lang="en-US" sz="1300" b="1" dirty="0">
                        <a:solidFill>
                          <a:srgbClr val="FF0000"/>
                        </a:solidFill>
                        <a:effectLst/>
                        <a:latin typeface="Times New Roman"/>
                        <a:ea typeface="Times New Roman"/>
                      </a:endParaRPr>
                    </a:p>
                  </a:txBody>
                  <a:tcPr marL="62664" marR="62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300" b="1" dirty="0" smtClean="0">
                          <a:solidFill>
                            <a:srgbClr val="FF0000"/>
                          </a:solidFill>
                          <a:effectLst/>
                          <a:latin typeface="Arial"/>
                          <a:ea typeface="Times New Roman"/>
                        </a:rPr>
                        <a:t>Noon</a:t>
                      </a:r>
                    </a:p>
                    <a:p>
                      <a:pPr marL="0" marR="0" algn="ctr">
                        <a:lnSpc>
                          <a:spcPct val="100000"/>
                        </a:lnSpc>
                        <a:spcBef>
                          <a:spcPts val="0"/>
                        </a:spcBef>
                        <a:spcAft>
                          <a:spcPts val="0"/>
                        </a:spcAft>
                      </a:pPr>
                      <a:endParaRPr lang="en-US" sz="1300" b="1" dirty="0">
                        <a:solidFill>
                          <a:srgbClr val="FF0000"/>
                        </a:solidFill>
                        <a:effectLst/>
                        <a:latin typeface="Times New Roman"/>
                        <a:ea typeface="Times New Roman"/>
                      </a:endParaRPr>
                    </a:p>
                  </a:txBody>
                  <a:tcPr marL="62664" marR="62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endParaRPr lang="en-US" sz="800" dirty="0" smtClean="0">
                        <a:effectLst/>
                        <a:latin typeface="Arial"/>
                        <a:ea typeface="Times New Roman"/>
                      </a:endParaRPr>
                    </a:p>
                    <a:p>
                      <a:pPr marL="0" marR="0" algn="ctr">
                        <a:lnSpc>
                          <a:spcPct val="100000"/>
                        </a:lnSpc>
                        <a:spcBef>
                          <a:spcPts val="0"/>
                        </a:spcBef>
                        <a:spcAft>
                          <a:spcPts val="0"/>
                        </a:spcAft>
                      </a:pPr>
                      <a:r>
                        <a:rPr lang="en-US" sz="1400" dirty="0" smtClean="0">
                          <a:effectLst/>
                          <a:latin typeface="Arial"/>
                          <a:ea typeface="Times New Roman"/>
                        </a:rPr>
                        <a:t>Proposals </a:t>
                      </a:r>
                      <a:r>
                        <a:rPr lang="en-US" sz="1400" cap="all" dirty="0">
                          <a:effectLst/>
                          <a:latin typeface="Arial"/>
                          <a:ea typeface="Times New Roman"/>
                        </a:rPr>
                        <a:t>Must</a:t>
                      </a:r>
                      <a:r>
                        <a:rPr lang="en-US" sz="1400" dirty="0">
                          <a:effectLst/>
                          <a:latin typeface="Arial"/>
                          <a:ea typeface="Times New Roman"/>
                        </a:rPr>
                        <a:t> be </a:t>
                      </a:r>
                      <a:r>
                        <a:rPr lang="en-US" sz="1400" dirty="0" smtClean="0">
                          <a:effectLst/>
                          <a:latin typeface="Arial"/>
                          <a:ea typeface="Times New Roman"/>
                        </a:rPr>
                        <a:t>in Our Office by Noon Proposals will Accepted at the                                                </a:t>
                      </a:r>
                      <a:r>
                        <a:rPr lang="en-US" sz="1400" b="1" dirty="0" smtClean="0">
                          <a:solidFill>
                            <a:srgbClr val="FF0000"/>
                          </a:solidFill>
                          <a:effectLst/>
                          <a:latin typeface="Arial"/>
                          <a:ea typeface="Times New Roman"/>
                        </a:rPr>
                        <a:t>West (Employee) Entrance Only</a:t>
                      </a:r>
                    </a:p>
                    <a:p>
                      <a:pPr marL="0" marR="0" algn="ctr">
                        <a:lnSpc>
                          <a:spcPct val="100000"/>
                        </a:lnSpc>
                        <a:spcBef>
                          <a:spcPts val="0"/>
                        </a:spcBef>
                        <a:spcAft>
                          <a:spcPts val="0"/>
                        </a:spcAft>
                      </a:pPr>
                      <a:endParaRPr lang="en-US" sz="1400" dirty="0" smtClean="0">
                        <a:effectLst/>
                        <a:latin typeface="Arial"/>
                        <a:ea typeface="Times New Roman"/>
                      </a:endParaRPr>
                    </a:p>
                    <a:p>
                      <a:pPr marL="0" marR="0" algn="ctr">
                        <a:lnSpc>
                          <a:spcPct val="100000"/>
                        </a:lnSpc>
                        <a:spcBef>
                          <a:spcPts val="0"/>
                        </a:spcBef>
                        <a:spcAft>
                          <a:spcPts val="0"/>
                        </a:spcAft>
                      </a:pPr>
                      <a:endParaRPr lang="en-US" sz="400" dirty="0">
                        <a:effectLst/>
                        <a:latin typeface="Times New Roman"/>
                        <a:ea typeface="Times New Roman"/>
                      </a:endParaRPr>
                    </a:p>
                  </a:txBody>
                  <a:tcPr marL="62664" marR="6266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64444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62799" y="762000"/>
            <a:ext cx="1600201" cy="4800600"/>
          </a:xfrm>
        </p:spPr>
        <p:txBody>
          <a:bodyPr>
            <a:normAutofit/>
          </a:bodyPr>
          <a:lstStyle/>
          <a:p>
            <a:pPr lvl="0">
              <a:buClr>
                <a:srgbClr val="6076B4"/>
              </a:buClr>
            </a:pPr>
            <a:r>
              <a:rPr lang="en-US" sz="10000" dirty="0">
                <a:solidFill>
                  <a:srgbClr val="E4E9EF"/>
                </a:solidFill>
              </a:rPr>
              <a:t>Q &amp; A</a:t>
            </a:r>
          </a:p>
          <a:p>
            <a:endParaRPr lang="en-US" dirty="0"/>
          </a:p>
        </p:txBody>
      </p:sp>
      <p:sp>
        <p:nvSpPr>
          <p:cNvPr id="3" name="Title 2"/>
          <p:cNvSpPr>
            <a:spLocks noGrp="1"/>
          </p:cNvSpPr>
          <p:nvPr>
            <p:ph type="title"/>
          </p:nvPr>
        </p:nvSpPr>
        <p:spPr/>
        <p:txBody>
          <a:bodyPr/>
          <a:lstStyle/>
          <a:p>
            <a:r>
              <a:rPr lang="en-US" b="1" dirty="0"/>
              <a:t>Pre-Bidders’ conference </a:t>
            </a:r>
            <a:br>
              <a:rPr lang="en-US" b="1" dirty="0"/>
            </a:br>
            <a:r>
              <a:rPr lang="en-US" b="1" dirty="0"/>
              <a:t>Questions &amp; Answers</a:t>
            </a:r>
          </a:p>
        </p:txBody>
      </p:sp>
    </p:spTree>
    <p:extLst>
      <p:ext uri="{BB962C8B-B14F-4D97-AF65-F5344CB8AC3E}">
        <p14:creationId xmlns:p14="http://schemas.microsoft.com/office/powerpoint/2010/main" val="213200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a:pPr>
            <a:endParaRPr lang="en-US" dirty="0" smtClean="0"/>
          </a:p>
          <a:p>
            <a:pPr marL="502920" indent="-457200">
              <a:buFont typeface="+mj-lt"/>
              <a:buAutoNum type="arabicPeriod"/>
            </a:pPr>
            <a:r>
              <a:rPr lang="en-US" dirty="0" smtClean="0">
                <a:solidFill>
                  <a:schemeClr val="tx2">
                    <a:lumMod val="50000"/>
                  </a:schemeClr>
                </a:solidFill>
              </a:rPr>
              <a:t>Will </a:t>
            </a:r>
            <a:r>
              <a:rPr lang="en-US" dirty="0">
                <a:solidFill>
                  <a:schemeClr val="tx2">
                    <a:lumMod val="50000"/>
                  </a:schemeClr>
                </a:solidFill>
              </a:rPr>
              <a:t>Reference: “Maintenance of documentation of the delivery of services, inclusive of, but not limited to data elements listed in sections 3.2 Case Management Services and 3.3 Data Collection, Tracking, Analysis and Reporting”.  The referenced paragraph numbers do not appear in the RFP. Please confirm these should refer to paragraphs 4.2 and 4.3.</a:t>
            </a:r>
          </a:p>
          <a:p>
            <a:pPr marL="45720" indent="0">
              <a:buNone/>
            </a:pPr>
            <a:r>
              <a:rPr lang="en-US" b="1" dirty="0"/>
              <a:t> </a:t>
            </a:r>
            <a:endParaRPr lang="en-US" dirty="0"/>
          </a:p>
          <a:p>
            <a:r>
              <a:rPr lang="en-US" b="1" dirty="0" smtClean="0"/>
              <a:t>ANSWER: </a:t>
            </a:r>
            <a:r>
              <a:rPr lang="en-US" dirty="0" smtClean="0"/>
              <a:t>Yes</a:t>
            </a:r>
            <a:r>
              <a:rPr lang="en-US" dirty="0"/>
              <a:t>. The documentation of services </a:t>
            </a:r>
            <a:r>
              <a:rPr lang="en-US" dirty="0" smtClean="0"/>
              <a:t>should refer     to </a:t>
            </a:r>
            <a:r>
              <a:rPr lang="en-US" dirty="0"/>
              <a:t>section 4.2 and </a:t>
            </a:r>
            <a:r>
              <a:rPr lang="en-US" dirty="0" smtClean="0"/>
              <a:t>4.3.</a:t>
            </a:r>
            <a:endParaRPr lang="en-US" dirty="0"/>
          </a:p>
          <a:p>
            <a:endParaRPr lang="en-US" dirty="0"/>
          </a:p>
        </p:txBody>
      </p:sp>
      <p:sp>
        <p:nvSpPr>
          <p:cNvPr id="3" name="Title 2"/>
          <p:cNvSpPr>
            <a:spLocks noGrp="1"/>
          </p:cNvSpPr>
          <p:nvPr>
            <p:ph type="title"/>
          </p:nvPr>
        </p:nvSpPr>
        <p:spPr/>
        <p:txBody>
          <a:bodyPr/>
          <a:lstStyle/>
          <a:p>
            <a:r>
              <a:rPr lang="en-US" b="1" dirty="0"/>
              <a:t>Q &amp; </a:t>
            </a:r>
            <a:r>
              <a:rPr lang="en-US" b="1" dirty="0" smtClean="0"/>
              <a:t>A</a:t>
            </a:r>
            <a:endParaRPr lang="en-US" dirty="0"/>
          </a:p>
        </p:txBody>
      </p:sp>
    </p:spTree>
    <p:extLst>
      <p:ext uri="{BB962C8B-B14F-4D97-AF65-F5344CB8AC3E}">
        <p14:creationId xmlns:p14="http://schemas.microsoft.com/office/powerpoint/2010/main" val="1435514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lstStyle/>
          <a:p>
            <a:pPr marL="502920" indent="-457200">
              <a:buFont typeface="+mj-lt"/>
              <a:buAutoNum type="arabicPeriod" startAt="2"/>
            </a:pPr>
            <a:r>
              <a:rPr lang="en-US" dirty="0">
                <a:solidFill>
                  <a:schemeClr val="tx2">
                    <a:lumMod val="50000"/>
                  </a:schemeClr>
                </a:solidFill>
              </a:rPr>
              <a:t>Does a “Table of Organization for the Agency” mean a corporate organization chart?</a:t>
            </a:r>
          </a:p>
          <a:p>
            <a:pPr marL="45720" indent="0">
              <a:buNone/>
            </a:pPr>
            <a:r>
              <a:rPr lang="en-US" b="1" dirty="0"/>
              <a:t> </a:t>
            </a:r>
            <a:endParaRPr lang="en-US" dirty="0"/>
          </a:p>
          <a:p>
            <a:r>
              <a:rPr lang="en-US" b="1" dirty="0" smtClean="0"/>
              <a:t>ANSWER:  </a:t>
            </a:r>
            <a:r>
              <a:rPr lang="en-US" dirty="0" smtClean="0"/>
              <a:t>Yes</a:t>
            </a:r>
            <a:r>
              <a:rPr lang="en-US" dirty="0"/>
              <a:t>. The RFP requires a Table of Organization for </a:t>
            </a:r>
            <a:r>
              <a:rPr lang="en-US" dirty="0" smtClean="0"/>
              <a:t> the </a:t>
            </a:r>
            <a:r>
              <a:rPr lang="en-US" dirty="0"/>
              <a:t>bidding entity regardless of the structure </a:t>
            </a:r>
            <a:r>
              <a:rPr lang="en-US" dirty="0" smtClean="0"/>
              <a:t>of the </a:t>
            </a:r>
            <a:r>
              <a:rPr lang="en-US" dirty="0"/>
              <a:t>entity. It also requires a Table of </a:t>
            </a:r>
            <a:r>
              <a:rPr lang="en-US" dirty="0" smtClean="0"/>
              <a:t>Organization for </a:t>
            </a:r>
            <a:r>
              <a:rPr lang="en-US" dirty="0"/>
              <a:t>the Project</a:t>
            </a:r>
            <a:r>
              <a:rPr lang="en-US" dirty="0" smtClean="0"/>
              <a:t>.</a:t>
            </a:r>
          </a:p>
          <a:p>
            <a:endParaRPr lang="en-US" dirty="0" smtClean="0"/>
          </a:p>
          <a:p>
            <a:pPr marL="502920" indent="-457200">
              <a:buFont typeface="+mj-lt"/>
              <a:buAutoNum type="arabicPeriod" startAt="3"/>
            </a:pPr>
            <a:endParaRPr lang="en-US" dirty="0"/>
          </a:p>
          <a:p>
            <a:pPr marL="502920" indent="-457200">
              <a:buFont typeface="+mj-lt"/>
              <a:buAutoNum type="arabicPeriod" startAt="3"/>
            </a:pPr>
            <a:endParaRPr lang="en-US" dirty="0"/>
          </a:p>
          <a:p>
            <a:endParaRPr lang="en-US" dirty="0"/>
          </a:p>
        </p:txBody>
      </p:sp>
      <p:sp>
        <p:nvSpPr>
          <p:cNvPr id="3" name="Title 2"/>
          <p:cNvSpPr>
            <a:spLocks noGrp="1"/>
          </p:cNvSpPr>
          <p:nvPr>
            <p:ph type="title"/>
          </p:nvPr>
        </p:nvSpPr>
        <p:spPr/>
        <p:txBody>
          <a:bodyPr/>
          <a:lstStyle/>
          <a:p>
            <a:r>
              <a:rPr lang="en-US" b="1"/>
              <a:t>Q &amp; A</a:t>
            </a:r>
            <a:endParaRPr lang="en-US"/>
          </a:p>
        </p:txBody>
      </p:sp>
    </p:spTree>
    <p:extLst>
      <p:ext uri="{BB962C8B-B14F-4D97-AF65-F5344CB8AC3E}">
        <p14:creationId xmlns:p14="http://schemas.microsoft.com/office/powerpoint/2010/main" val="498049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676400"/>
            <a:ext cx="9067800" cy="5029200"/>
          </a:xfrm>
        </p:spPr>
        <p:txBody>
          <a:bodyPr>
            <a:noAutofit/>
          </a:bodyPr>
          <a:lstStyle/>
          <a:p>
            <a:pPr marL="502920" indent="-457200">
              <a:buFont typeface="+mj-lt"/>
              <a:buAutoNum type="arabicPeriod" startAt="3"/>
            </a:pPr>
            <a:r>
              <a:rPr lang="en-US" sz="1800" dirty="0">
                <a:solidFill>
                  <a:schemeClr val="tx2">
                    <a:lumMod val="50000"/>
                  </a:schemeClr>
                </a:solidFill>
              </a:rPr>
              <a:t>This section states, ”If supportive services are determined to be in </a:t>
            </a:r>
            <a:r>
              <a:rPr lang="en-US" sz="1800" dirty="0" smtClean="0">
                <a:solidFill>
                  <a:schemeClr val="tx2">
                    <a:lumMod val="50000"/>
                  </a:schemeClr>
                </a:solidFill>
              </a:rPr>
              <a:t> need </a:t>
            </a:r>
            <a:r>
              <a:rPr lang="en-US" sz="1800" dirty="0">
                <a:solidFill>
                  <a:schemeClr val="tx2">
                    <a:lumMod val="50000"/>
                  </a:schemeClr>
                </a:solidFill>
              </a:rPr>
              <a:t>the selected provider will pay for the service and be reimbursed by FCDJFS upon invoicing for the service.”  Historically, what have been the monthly costs incurred by the current contractor for supportive services?  Please provide data for the past year</a:t>
            </a:r>
            <a:r>
              <a:rPr lang="en-US" sz="1800" dirty="0" smtClean="0">
                <a:solidFill>
                  <a:schemeClr val="tx2">
                    <a:lumMod val="50000"/>
                  </a:schemeClr>
                </a:solidFill>
              </a:rPr>
              <a:t>.</a:t>
            </a:r>
          </a:p>
          <a:p>
            <a:pPr marL="502920" indent="-457200">
              <a:buFont typeface="+mj-lt"/>
              <a:buAutoNum type="arabicPeriod" startAt="3"/>
            </a:pPr>
            <a:endParaRPr lang="en-US" sz="600" dirty="0"/>
          </a:p>
          <a:p>
            <a:r>
              <a:rPr lang="en-US" sz="1500" b="1" dirty="0"/>
              <a:t>ANSWER: </a:t>
            </a:r>
            <a:r>
              <a:rPr lang="en-US" sz="1500" dirty="0"/>
              <a:t>Year to Date for FFY17 FCDJFS has paid out approximately $68,400.00 in supportive services under the current contract. </a:t>
            </a:r>
            <a:r>
              <a:rPr lang="en-US" sz="1500" dirty="0" smtClean="0"/>
              <a:t>A </a:t>
            </a:r>
            <a:r>
              <a:rPr lang="en-US" sz="1500" dirty="0"/>
              <a:t>monthly average is not provided </a:t>
            </a:r>
            <a:r>
              <a:rPr lang="en-US" sz="1500" dirty="0" smtClean="0"/>
              <a:t> due </a:t>
            </a:r>
            <a:r>
              <a:rPr lang="en-US" sz="1500" dirty="0"/>
              <a:t>to the implementation of CCMEP and a subsidized employment program mid-way through the contract which skews the monthly average. After implementation of both of these new services monthly average costs are approximately $19,000. However, this amount should not be the only factor in deciding how much to allocate towards supportive services. FFY17 was the first year of CCMEP which has a more broad and flexible definition of supportive services. Future spending of supportive services may look very different than past years. Additionally, for customers age 25 and older, CCMEP supportive services will not be available. The Bidder can include similar supportive services for education and employment for Non-CCMEP customers but other supportive services, such as housing, will have to be accessed through the PRC Emergency Assistance Program. FCDJFS, due to prohibitive tracking requirements, does not allow for the purchase of gift cards (for gas or any other supportive service</a:t>
            </a:r>
            <a:r>
              <a:rPr lang="en-US" sz="1400" dirty="0" smtClean="0"/>
              <a:t>).</a:t>
            </a:r>
            <a:endParaRPr lang="en-US" sz="1400" dirty="0"/>
          </a:p>
          <a:p>
            <a:endParaRPr lang="en-US" sz="1600" dirty="0"/>
          </a:p>
        </p:txBody>
      </p:sp>
      <p:sp>
        <p:nvSpPr>
          <p:cNvPr id="3" name="Title 2"/>
          <p:cNvSpPr>
            <a:spLocks noGrp="1"/>
          </p:cNvSpPr>
          <p:nvPr>
            <p:ph type="title"/>
          </p:nvPr>
        </p:nvSpPr>
        <p:spPr/>
        <p:txBody>
          <a:bodyPr/>
          <a:lstStyle/>
          <a:p>
            <a:r>
              <a:rPr lang="en-US" b="1"/>
              <a:t>Q &amp; A</a:t>
            </a:r>
            <a:endParaRPr lang="en-US"/>
          </a:p>
        </p:txBody>
      </p:sp>
    </p:spTree>
    <p:extLst>
      <p:ext uri="{BB962C8B-B14F-4D97-AF65-F5344CB8AC3E}">
        <p14:creationId xmlns:p14="http://schemas.microsoft.com/office/powerpoint/2010/main" val="1721773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lstStyle/>
          <a:p>
            <a:pPr marL="502920" indent="-457200">
              <a:buFont typeface="+mj-lt"/>
              <a:buAutoNum type="arabicPeriod" startAt="4"/>
            </a:pPr>
            <a:r>
              <a:rPr lang="en-US" dirty="0">
                <a:solidFill>
                  <a:schemeClr val="tx2">
                    <a:lumMod val="50000"/>
                  </a:schemeClr>
                </a:solidFill>
              </a:rPr>
              <a:t>Please define the “data elements that will be frequently transmitted between FCDJFS and the Selected Provider.”</a:t>
            </a:r>
          </a:p>
          <a:p>
            <a:pPr marL="45720" indent="0">
              <a:buNone/>
            </a:pPr>
            <a:r>
              <a:rPr lang="en-US" b="1" dirty="0"/>
              <a:t> </a:t>
            </a:r>
            <a:endParaRPr lang="en-US" dirty="0"/>
          </a:p>
          <a:p>
            <a:r>
              <a:rPr lang="en-US" b="1" dirty="0"/>
              <a:t>ANSWER:</a:t>
            </a:r>
            <a:r>
              <a:rPr lang="en-US" dirty="0"/>
              <a:t> The data elements that will be frequently transmitted are all those elements and reports listed on pages 11-13 of the RFP plus any additional requirements as determined by program needs. The bidder should expect to have regular, on-going communication with FCDJFS regarding customers being served regarding matters such as, but not limited to, case information (updates, changes), assignments, participation, sanctions, case management and supportive services. The bidder must have a system to document, track and report data requests to FCDJFS.</a:t>
            </a:r>
          </a:p>
          <a:p>
            <a:endParaRPr lang="en-US" dirty="0" smtClean="0"/>
          </a:p>
          <a:p>
            <a:pPr marL="502920" indent="-457200">
              <a:buFont typeface="+mj-lt"/>
              <a:buAutoNum type="arabicPeriod" startAt="3"/>
            </a:pPr>
            <a:endParaRPr lang="en-US" dirty="0"/>
          </a:p>
          <a:p>
            <a:pPr marL="502920" indent="-457200">
              <a:buFont typeface="+mj-lt"/>
              <a:buAutoNum type="arabicPeriod" startAt="3"/>
            </a:pPr>
            <a:endParaRPr lang="en-US" dirty="0"/>
          </a:p>
          <a:p>
            <a:endParaRPr lang="en-US" dirty="0"/>
          </a:p>
        </p:txBody>
      </p:sp>
      <p:sp>
        <p:nvSpPr>
          <p:cNvPr id="3" name="Title 2"/>
          <p:cNvSpPr>
            <a:spLocks noGrp="1"/>
          </p:cNvSpPr>
          <p:nvPr>
            <p:ph type="title"/>
          </p:nvPr>
        </p:nvSpPr>
        <p:spPr/>
        <p:txBody>
          <a:bodyPr/>
          <a:lstStyle/>
          <a:p>
            <a:r>
              <a:rPr lang="en-US" b="1"/>
              <a:t>Q &amp; A</a:t>
            </a:r>
            <a:endParaRPr lang="en-US"/>
          </a:p>
        </p:txBody>
      </p:sp>
    </p:spTree>
    <p:extLst>
      <p:ext uri="{BB962C8B-B14F-4D97-AF65-F5344CB8AC3E}">
        <p14:creationId xmlns:p14="http://schemas.microsoft.com/office/powerpoint/2010/main" val="3551228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30"/>
          </a:xfrm>
        </p:spPr>
        <p:txBody>
          <a:bodyPr>
            <a:normAutofit lnSpcReduction="10000"/>
          </a:bodyPr>
          <a:lstStyle/>
          <a:p>
            <a:pPr marL="502920" indent="-457200">
              <a:buFont typeface="+mj-lt"/>
              <a:buAutoNum type="arabicPeriod" startAt="5"/>
            </a:pPr>
            <a:r>
              <a:rPr lang="en-US" dirty="0">
                <a:solidFill>
                  <a:schemeClr val="tx2">
                    <a:lumMod val="50000"/>
                  </a:schemeClr>
                </a:solidFill>
              </a:rPr>
              <a:t>Who is the current provider or providers for this service?</a:t>
            </a:r>
            <a:endParaRPr lang="en-US" sz="800" dirty="0">
              <a:solidFill>
                <a:schemeClr val="tx2">
                  <a:lumMod val="50000"/>
                </a:schemeClr>
              </a:solidFill>
            </a:endParaRPr>
          </a:p>
          <a:p>
            <a:pPr marL="45720" indent="0">
              <a:buNone/>
            </a:pPr>
            <a:r>
              <a:rPr lang="en-US" sz="800" b="1" dirty="0"/>
              <a:t> </a:t>
            </a:r>
            <a:endParaRPr lang="en-US" sz="800" dirty="0"/>
          </a:p>
          <a:p>
            <a:r>
              <a:rPr lang="en-US" b="1" dirty="0"/>
              <a:t>ANSWER:</a:t>
            </a:r>
            <a:r>
              <a:rPr lang="en-US" dirty="0"/>
              <a:t> Arbor E&amp;T dba ResCare Workforce Services.</a:t>
            </a:r>
          </a:p>
          <a:p>
            <a:endParaRPr lang="en-US" sz="1300" dirty="0" smtClean="0"/>
          </a:p>
          <a:p>
            <a:endParaRPr lang="en-US" sz="1400" dirty="0" smtClean="0"/>
          </a:p>
          <a:p>
            <a:pPr marL="502920" indent="-457200">
              <a:buFont typeface="+mj-lt"/>
              <a:buAutoNum type="arabicPeriod" startAt="6"/>
            </a:pPr>
            <a:r>
              <a:rPr lang="en-US" dirty="0" smtClean="0">
                <a:solidFill>
                  <a:schemeClr val="tx2">
                    <a:lumMod val="50000"/>
                  </a:schemeClr>
                </a:solidFill>
              </a:rPr>
              <a:t>Will </a:t>
            </a:r>
            <a:r>
              <a:rPr lang="en-US" dirty="0">
                <a:solidFill>
                  <a:schemeClr val="tx2">
                    <a:lumMod val="50000"/>
                  </a:schemeClr>
                </a:solidFill>
              </a:rPr>
              <a:t>provider staff have access to CRIS-E?</a:t>
            </a:r>
          </a:p>
          <a:p>
            <a:pPr marL="502920" indent="-457200">
              <a:buFont typeface="+mj-lt"/>
              <a:buAutoNum type="arabicPeriod" startAt="6"/>
            </a:pPr>
            <a:endParaRPr lang="en-US" sz="800" dirty="0"/>
          </a:p>
          <a:p>
            <a:r>
              <a:rPr lang="en-US" b="1" dirty="0"/>
              <a:t>ANSWER:</a:t>
            </a:r>
            <a:r>
              <a:rPr lang="en-US" dirty="0"/>
              <a:t> No.</a:t>
            </a:r>
            <a:endParaRPr lang="en-US" sz="1300" dirty="0"/>
          </a:p>
          <a:p>
            <a:pPr marL="45720" indent="0">
              <a:buNone/>
            </a:pPr>
            <a:r>
              <a:rPr lang="en-US" sz="1300" b="1" dirty="0"/>
              <a:t> </a:t>
            </a:r>
            <a:endParaRPr lang="en-US" sz="1300" b="1" dirty="0" smtClean="0"/>
          </a:p>
          <a:p>
            <a:endParaRPr lang="en-US" sz="1400" b="1" dirty="0"/>
          </a:p>
          <a:p>
            <a:pPr marL="502920" indent="-457200">
              <a:buFont typeface="+mj-lt"/>
              <a:buAutoNum type="arabicPeriod" startAt="7"/>
            </a:pPr>
            <a:r>
              <a:rPr lang="en-US" dirty="0">
                <a:solidFill>
                  <a:schemeClr val="tx2">
                    <a:lumMod val="50000"/>
                  </a:schemeClr>
                </a:solidFill>
              </a:rPr>
              <a:t>Will the provider use OWCMS for CCMEP individuals and non-CCMEP individuals?</a:t>
            </a:r>
          </a:p>
          <a:p>
            <a:endParaRPr lang="en-US" sz="900" dirty="0"/>
          </a:p>
          <a:p>
            <a:r>
              <a:rPr lang="en-US" b="1" dirty="0"/>
              <a:t>ANSWER: </a:t>
            </a:r>
            <a:r>
              <a:rPr lang="en-US" dirty="0"/>
              <a:t>At this time it is not anticipated that the selected provider will use OWCMS as FCDJFS has a team of CCMEP Case Managers who are responsible for the data entry into OWCMS. FCDJFS reserves the right to modify this practice if needed to accommodate program needs.</a:t>
            </a:r>
          </a:p>
          <a:p>
            <a:pPr marL="502920" indent="-457200">
              <a:buFont typeface="+mj-lt"/>
              <a:buAutoNum type="arabicPeriod" startAt="6"/>
            </a:pPr>
            <a:endParaRPr lang="en-US" dirty="0"/>
          </a:p>
          <a:p>
            <a:endParaRPr lang="en-US" dirty="0"/>
          </a:p>
        </p:txBody>
      </p:sp>
      <p:sp>
        <p:nvSpPr>
          <p:cNvPr id="3" name="Title 2"/>
          <p:cNvSpPr>
            <a:spLocks noGrp="1"/>
          </p:cNvSpPr>
          <p:nvPr>
            <p:ph type="title"/>
          </p:nvPr>
        </p:nvSpPr>
        <p:spPr/>
        <p:txBody>
          <a:bodyPr/>
          <a:lstStyle/>
          <a:p>
            <a:r>
              <a:rPr lang="en-US" b="1"/>
              <a:t>Q &amp; A</a:t>
            </a:r>
            <a:endParaRPr lang="en-US"/>
          </a:p>
        </p:txBody>
      </p:sp>
    </p:spTree>
    <p:extLst>
      <p:ext uri="{BB962C8B-B14F-4D97-AF65-F5344CB8AC3E}">
        <p14:creationId xmlns:p14="http://schemas.microsoft.com/office/powerpoint/2010/main" val="388694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cap="none" dirty="0">
                <a:latin typeface="Arial"/>
                <a:ea typeface="Calibri"/>
                <a:cs typeface="Times New Roman"/>
              </a:rPr>
              <a:t>M</a:t>
            </a:r>
            <a:r>
              <a:rPr lang="en-US" sz="4000" b="1" dirty="0">
                <a:latin typeface="Arial"/>
                <a:ea typeface="Calibri"/>
                <a:cs typeface="Times New Roman"/>
              </a:rPr>
              <a:t>andatory</a:t>
            </a:r>
            <a:r>
              <a:rPr lang="en-US" b="1" cap="none" dirty="0">
                <a:latin typeface="Arial"/>
                <a:ea typeface="Calibri"/>
                <a:cs typeface="Times New Roman"/>
              </a:rPr>
              <a:t> </a:t>
            </a:r>
            <a:r>
              <a:rPr lang="en-US" b="1" dirty="0">
                <a:latin typeface="Arial"/>
                <a:ea typeface="Calibri"/>
                <a:cs typeface="Times New Roman"/>
              </a:rPr>
              <a:t>Letter Of Intent</a:t>
            </a:r>
            <a:endParaRPr lang="en-US" dirty="0"/>
          </a:p>
        </p:txBody>
      </p:sp>
      <p:sp>
        <p:nvSpPr>
          <p:cNvPr id="5" name="Content Placeholder 4"/>
          <p:cNvSpPr>
            <a:spLocks noGrp="1"/>
          </p:cNvSpPr>
          <p:nvPr>
            <p:ph idx="1"/>
          </p:nvPr>
        </p:nvSpPr>
        <p:spPr>
          <a:xfrm>
            <a:off x="152400" y="1524000"/>
            <a:ext cx="8636493" cy="5181600"/>
          </a:xfrm>
        </p:spPr>
        <p:txBody>
          <a:bodyPr>
            <a:normAutofit fontScale="92500" lnSpcReduction="10000"/>
          </a:bodyPr>
          <a:lstStyle/>
          <a:p>
            <a:endParaRPr lang="en-US" sz="400" dirty="0" smtClean="0"/>
          </a:p>
          <a:p>
            <a:r>
              <a:rPr lang="en-US" sz="2200" dirty="0" smtClean="0"/>
              <a:t>Must submit a Mandatory Letter                                                               of Intent in order to Submit a                                                                     Proposal</a:t>
            </a:r>
          </a:p>
          <a:p>
            <a:endParaRPr lang="en-US" sz="1500" dirty="0" smtClean="0"/>
          </a:p>
          <a:p>
            <a:r>
              <a:rPr lang="en-US" sz="2200" dirty="0" smtClean="0"/>
              <a:t>FCDJFS Form- Attachment A  </a:t>
            </a:r>
          </a:p>
          <a:p>
            <a:pPr lvl="1"/>
            <a:r>
              <a:rPr lang="en-US" sz="2200" dirty="0" smtClean="0"/>
              <a:t>Page 25 of the RFP</a:t>
            </a:r>
          </a:p>
          <a:p>
            <a:endParaRPr lang="en-US" sz="1500" dirty="0" smtClean="0"/>
          </a:p>
          <a:p>
            <a:r>
              <a:rPr lang="en-US" sz="2200" dirty="0" smtClean="0"/>
              <a:t>Must be Signed by the Agency                                                            Director/President/CEO</a:t>
            </a:r>
          </a:p>
          <a:p>
            <a:endParaRPr lang="en-US" sz="1500" dirty="0" smtClean="0"/>
          </a:p>
          <a:p>
            <a:r>
              <a:rPr lang="en-US" sz="2200" dirty="0" smtClean="0"/>
              <a:t>Agency’s Tax Identification                                                             Number is required</a:t>
            </a:r>
          </a:p>
          <a:p>
            <a:endParaRPr lang="en-US" sz="1500" dirty="0" smtClean="0"/>
          </a:p>
          <a:p>
            <a:r>
              <a:rPr lang="en-US" sz="2200" dirty="0" smtClean="0"/>
              <a:t>Approved Submission Formats: </a:t>
            </a:r>
          </a:p>
          <a:p>
            <a:pPr lvl="1"/>
            <a:r>
              <a:rPr lang="en-US" sz="2200" dirty="0" smtClean="0"/>
              <a:t>Email, Hand Delivered or US Mail</a:t>
            </a:r>
          </a:p>
          <a:p>
            <a:endParaRPr lang="en-US" sz="1500" dirty="0" smtClean="0"/>
          </a:p>
          <a:p>
            <a:r>
              <a:rPr lang="en-US" sz="2200" b="1" dirty="0">
                <a:solidFill>
                  <a:srgbClr val="FF0000"/>
                </a:solidFill>
              </a:rPr>
              <a:t>Due Thursday, June 22</a:t>
            </a:r>
            <a:r>
              <a:rPr lang="en-US" sz="2200" b="1" baseline="30000" dirty="0">
                <a:solidFill>
                  <a:srgbClr val="FF0000"/>
                </a:solidFill>
              </a:rPr>
              <a:t>nd</a:t>
            </a:r>
            <a:r>
              <a:rPr lang="en-US" sz="2200" b="1" dirty="0">
                <a:solidFill>
                  <a:srgbClr val="FF0000"/>
                </a:solidFill>
              </a:rPr>
              <a:t> by 4 PM</a:t>
            </a:r>
          </a:p>
          <a:p>
            <a:endParaRPr lang="en-US" sz="2200"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42"/>
          <a:stretch/>
        </p:blipFill>
        <p:spPr bwMode="auto">
          <a:xfrm>
            <a:off x="4986454" y="1828800"/>
            <a:ext cx="3820886" cy="4663522"/>
          </a:xfrm>
          <a:prstGeom prst="rect">
            <a:avLst/>
          </a:prstGeom>
          <a:solidFill>
            <a:schemeClr val="bg1"/>
          </a:solidFill>
          <a:ln>
            <a:solidFill>
              <a:schemeClr val="bg1">
                <a:lumMod val="50000"/>
              </a:schemeClr>
            </a:solidFill>
          </a:ln>
          <a:effectLst/>
        </p:spPr>
      </p:pic>
    </p:spTree>
    <p:extLst>
      <p:ext uri="{BB962C8B-B14F-4D97-AF65-F5344CB8AC3E}">
        <p14:creationId xmlns:p14="http://schemas.microsoft.com/office/powerpoint/2010/main" val="1099283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lstStyle/>
          <a:p>
            <a:pPr marL="502920" lvl="0" indent="-457200">
              <a:buFont typeface="+mj-lt"/>
              <a:buAutoNum type="arabicPeriod" startAt="8"/>
            </a:pPr>
            <a:r>
              <a:rPr lang="en-US" dirty="0">
                <a:solidFill>
                  <a:schemeClr val="tx2">
                    <a:lumMod val="50000"/>
                  </a:schemeClr>
                </a:solidFill>
              </a:rPr>
              <a:t>Can you clarify “Work Allowance Distribution” (top of page 11).  Is the provider responsible for budgeting for transportation assistance, or simply distributing?</a:t>
            </a:r>
          </a:p>
          <a:p>
            <a:pPr marL="45720" indent="0">
              <a:buNone/>
            </a:pPr>
            <a:r>
              <a:rPr lang="en-US" b="1" dirty="0"/>
              <a:t> </a:t>
            </a:r>
            <a:endParaRPr lang="en-US" dirty="0"/>
          </a:p>
          <a:p>
            <a:r>
              <a:rPr lang="en-US" b="1" dirty="0"/>
              <a:t>ANSWER:</a:t>
            </a:r>
            <a:r>
              <a:rPr lang="en-US" dirty="0"/>
              <a:t> Once OWF eligibility has been established, FCDJFS will supply monthly bus passes for customers who are  actively participating in their assigned work activity. The selected provider will be responsible for distribution of the monthly pass. It is expected that the selected provider budget for and provide transportation assistance during applicant job search assistance (AJS). </a:t>
            </a:r>
            <a:r>
              <a:rPr lang="en-US"/>
              <a:t>FCDJFS, due to prohibitive tracking requirements, does not support the purchase of gift cards (for gas or any other service)</a:t>
            </a:r>
            <a:endParaRPr lang="en-US" dirty="0" smtClean="0"/>
          </a:p>
          <a:p>
            <a:pPr marL="502920" indent="-457200">
              <a:buFont typeface="+mj-lt"/>
              <a:buAutoNum type="arabicPeriod" startAt="3"/>
            </a:pPr>
            <a:endParaRPr lang="en-US" dirty="0"/>
          </a:p>
          <a:p>
            <a:pPr marL="502920" indent="-457200">
              <a:buFont typeface="+mj-lt"/>
              <a:buAutoNum type="arabicPeriod" startAt="3"/>
            </a:pPr>
            <a:endParaRPr lang="en-US" dirty="0"/>
          </a:p>
          <a:p>
            <a:endParaRPr lang="en-US" dirty="0"/>
          </a:p>
        </p:txBody>
      </p:sp>
      <p:sp>
        <p:nvSpPr>
          <p:cNvPr id="3" name="Title 2"/>
          <p:cNvSpPr>
            <a:spLocks noGrp="1"/>
          </p:cNvSpPr>
          <p:nvPr>
            <p:ph type="title"/>
          </p:nvPr>
        </p:nvSpPr>
        <p:spPr/>
        <p:txBody>
          <a:bodyPr/>
          <a:lstStyle/>
          <a:p>
            <a:r>
              <a:rPr lang="en-US" b="1"/>
              <a:t>Q &amp; A</a:t>
            </a:r>
            <a:endParaRPr lang="en-US"/>
          </a:p>
        </p:txBody>
      </p:sp>
    </p:spTree>
    <p:extLst>
      <p:ext uri="{BB962C8B-B14F-4D97-AF65-F5344CB8AC3E}">
        <p14:creationId xmlns:p14="http://schemas.microsoft.com/office/powerpoint/2010/main" val="264476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600200"/>
            <a:ext cx="8839200" cy="5029199"/>
          </a:xfrm>
        </p:spPr>
        <p:txBody>
          <a:bodyPr>
            <a:normAutofit/>
          </a:bodyPr>
          <a:lstStyle/>
          <a:p>
            <a:pPr marL="502920" lvl="0" indent="-457200">
              <a:buFont typeface="+mj-lt"/>
              <a:buAutoNum type="arabicPeriod" startAt="9"/>
            </a:pPr>
            <a:r>
              <a:rPr lang="en-US" dirty="0" smtClean="0">
                <a:solidFill>
                  <a:schemeClr val="tx2">
                    <a:lumMod val="50000"/>
                  </a:schemeClr>
                </a:solidFill>
              </a:rPr>
              <a:t>Is this cost reimbursement and is there a cap on administration?</a:t>
            </a:r>
          </a:p>
          <a:p>
            <a:pPr marL="502920" lvl="0" indent="-457200">
              <a:buFont typeface="+mj-lt"/>
              <a:buAutoNum type="arabicPeriod" startAt="9"/>
            </a:pPr>
            <a:endParaRPr lang="en-US" sz="800" dirty="0" smtClean="0">
              <a:solidFill>
                <a:schemeClr val="tx2">
                  <a:lumMod val="50000"/>
                </a:schemeClr>
              </a:solidFill>
            </a:endParaRPr>
          </a:p>
          <a:p>
            <a:r>
              <a:rPr lang="en-US" b="1" dirty="0" smtClean="0"/>
              <a:t>ANSWER:</a:t>
            </a:r>
            <a:r>
              <a:rPr lang="en-US" dirty="0" smtClean="0"/>
              <a:t> Yes, this contract is cost reimbursement. Yes, there is a cap on administration fees not to exceed 10%. FCDJFS reserves the right to negotiate profit rates for For-profit entities.</a:t>
            </a:r>
          </a:p>
          <a:p>
            <a:endParaRPr lang="en-US" dirty="0" smtClean="0"/>
          </a:p>
          <a:p>
            <a:pPr marL="502920" indent="-457200">
              <a:buFont typeface="+mj-lt"/>
              <a:buAutoNum type="arabicPeriod" startAt="3"/>
            </a:pPr>
            <a:endParaRPr lang="en-US" dirty="0"/>
          </a:p>
          <a:p>
            <a:pPr marL="502920" indent="-457200">
              <a:buFont typeface="+mj-lt"/>
              <a:buAutoNum type="arabicPeriod" startAt="3"/>
            </a:pPr>
            <a:endParaRPr lang="en-US" dirty="0"/>
          </a:p>
          <a:p>
            <a:endParaRPr lang="en-US" dirty="0"/>
          </a:p>
        </p:txBody>
      </p:sp>
      <p:sp>
        <p:nvSpPr>
          <p:cNvPr id="3" name="Title 2"/>
          <p:cNvSpPr>
            <a:spLocks noGrp="1"/>
          </p:cNvSpPr>
          <p:nvPr>
            <p:ph type="title"/>
          </p:nvPr>
        </p:nvSpPr>
        <p:spPr/>
        <p:txBody>
          <a:bodyPr/>
          <a:lstStyle/>
          <a:p>
            <a:r>
              <a:rPr lang="en-US" b="1"/>
              <a:t>Q &amp; A</a:t>
            </a:r>
            <a:endParaRPr lang="en-US"/>
          </a:p>
        </p:txBody>
      </p:sp>
    </p:spTree>
    <p:extLst>
      <p:ext uri="{BB962C8B-B14F-4D97-AF65-F5344CB8AC3E}">
        <p14:creationId xmlns:p14="http://schemas.microsoft.com/office/powerpoint/2010/main" val="1462741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lnSpcReduction="10000"/>
          </a:bodyPr>
          <a:lstStyle/>
          <a:p>
            <a:pPr marL="502920" lvl="0" indent="-457200">
              <a:buFont typeface="+mj-lt"/>
              <a:buAutoNum type="arabicPeriod" startAt="10"/>
            </a:pPr>
            <a:r>
              <a:rPr lang="en-US" dirty="0">
                <a:solidFill>
                  <a:schemeClr val="tx2">
                    <a:lumMod val="50000"/>
                  </a:schemeClr>
                </a:solidFill>
              </a:rPr>
              <a:t>Can you describe the current Ohio Work Incentive Program (OWIP) structure?</a:t>
            </a:r>
          </a:p>
          <a:p>
            <a:pPr marL="45720" indent="0">
              <a:buNone/>
            </a:pPr>
            <a:r>
              <a:rPr lang="en-US" b="1" dirty="0"/>
              <a:t> </a:t>
            </a:r>
            <a:endParaRPr lang="en-US" dirty="0"/>
          </a:p>
          <a:p>
            <a:r>
              <a:rPr lang="en-US" b="1" dirty="0"/>
              <a:t>ANSWER:</a:t>
            </a:r>
            <a:r>
              <a:rPr lang="en-US" dirty="0"/>
              <a:t> The current service provider and their subcontractors provide the services inclusive of employment placement and retention. FCDJFS is responsible for documenting, reporting and providing case information to both the service provider and the Workforce Development Board of Central Ohio (WDBCO). The WDBCO is responsible for submitting invoicing to ODJFS for the payment of OWIP services as well as paying the incentive payments to FCDJFS and the customers. FCDJFS reimburses the service providers their share of the incentive payments. The payment rates can be modified by mutual consent of FCDJFS and the WDBCO.</a:t>
            </a:r>
          </a:p>
          <a:p>
            <a:pPr marL="45720" indent="0" algn="r">
              <a:buNone/>
            </a:pPr>
            <a:r>
              <a:rPr lang="en-US" b="1" dirty="0"/>
              <a:t> </a:t>
            </a:r>
            <a:r>
              <a:rPr lang="en-US" sz="4000" dirty="0" smtClean="0"/>
              <a:t>→</a:t>
            </a:r>
            <a:endParaRPr lang="en-US" sz="4000" dirty="0"/>
          </a:p>
          <a:p>
            <a:pPr marL="502920" indent="-457200">
              <a:buFont typeface="+mj-lt"/>
              <a:buAutoNum type="arabicPeriod" startAt="3"/>
            </a:pPr>
            <a:endParaRPr lang="en-US" dirty="0"/>
          </a:p>
          <a:p>
            <a:endParaRPr lang="en-US" dirty="0"/>
          </a:p>
        </p:txBody>
      </p:sp>
      <p:sp>
        <p:nvSpPr>
          <p:cNvPr id="3" name="Title 2"/>
          <p:cNvSpPr>
            <a:spLocks noGrp="1"/>
          </p:cNvSpPr>
          <p:nvPr>
            <p:ph type="title"/>
          </p:nvPr>
        </p:nvSpPr>
        <p:spPr/>
        <p:txBody>
          <a:bodyPr/>
          <a:lstStyle/>
          <a:p>
            <a:r>
              <a:rPr lang="en-US" b="1"/>
              <a:t>Q &amp; A</a:t>
            </a:r>
            <a:endParaRPr lang="en-US"/>
          </a:p>
        </p:txBody>
      </p:sp>
    </p:spTree>
    <p:extLst>
      <p:ext uri="{BB962C8B-B14F-4D97-AF65-F5344CB8AC3E}">
        <p14:creationId xmlns:p14="http://schemas.microsoft.com/office/powerpoint/2010/main" val="3531183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pPr marL="502920" lvl="0" indent="-457200">
              <a:buFont typeface="+mj-lt"/>
              <a:buAutoNum type="arabicPeriod" startAt="10"/>
            </a:pPr>
            <a:r>
              <a:rPr lang="en-US" dirty="0">
                <a:solidFill>
                  <a:schemeClr val="tx2">
                    <a:lumMod val="50000"/>
                  </a:schemeClr>
                </a:solidFill>
              </a:rPr>
              <a:t>Can you describe the current Ohio Work Incentive Program (OWIP) structure?</a:t>
            </a:r>
          </a:p>
          <a:p>
            <a:pPr marL="45720" indent="0">
              <a:buNone/>
            </a:pPr>
            <a:r>
              <a:rPr lang="en-US" b="1" dirty="0"/>
              <a:t> </a:t>
            </a:r>
            <a:endParaRPr lang="en-US" dirty="0"/>
          </a:p>
          <a:p>
            <a:r>
              <a:rPr lang="en-US" b="1" dirty="0" smtClean="0"/>
              <a:t>ANSWER (continued):</a:t>
            </a:r>
            <a:r>
              <a:rPr lang="en-US" dirty="0" smtClean="0"/>
              <a:t> </a:t>
            </a:r>
            <a:endParaRPr lang="en-US" dirty="0"/>
          </a:p>
          <a:p>
            <a:pPr marL="45720" indent="0" algn="r">
              <a:buNone/>
            </a:pPr>
            <a:r>
              <a:rPr lang="en-US" b="1" dirty="0"/>
              <a:t> </a:t>
            </a:r>
            <a:endParaRPr lang="en-US" sz="4000" dirty="0"/>
          </a:p>
          <a:p>
            <a:pPr marL="502920" indent="-457200">
              <a:buFont typeface="+mj-lt"/>
              <a:buAutoNum type="arabicPeriod" startAt="3"/>
            </a:pPr>
            <a:endParaRPr lang="en-US" dirty="0"/>
          </a:p>
          <a:p>
            <a:endParaRPr lang="en-US" dirty="0"/>
          </a:p>
        </p:txBody>
      </p:sp>
      <p:sp>
        <p:nvSpPr>
          <p:cNvPr id="3" name="Title 2"/>
          <p:cNvSpPr>
            <a:spLocks noGrp="1"/>
          </p:cNvSpPr>
          <p:nvPr>
            <p:ph type="title"/>
          </p:nvPr>
        </p:nvSpPr>
        <p:spPr/>
        <p:txBody>
          <a:bodyPr/>
          <a:lstStyle/>
          <a:p>
            <a:r>
              <a:rPr lang="en-US" b="1"/>
              <a:t>Q &amp; A</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352800"/>
            <a:ext cx="8443376" cy="2944368"/>
          </a:xfrm>
          <a:prstGeom prst="rect">
            <a:avLst/>
          </a:prstGeom>
          <a:noFill/>
          <a:ln>
            <a:noFill/>
          </a:ln>
        </p:spPr>
      </p:pic>
    </p:spTree>
    <p:extLst>
      <p:ext uri="{BB962C8B-B14F-4D97-AF65-F5344CB8AC3E}">
        <p14:creationId xmlns:p14="http://schemas.microsoft.com/office/powerpoint/2010/main" val="196872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fontScale="85000" lnSpcReduction="20000"/>
          </a:bodyPr>
          <a:lstStyle/>
          <a:p>
            <a:pPr marL="502920" lvl="0" indent="-457200">
              <a:buFont typeface="+mj-lt"/>
              <a:buAutoNum type="arabicPeriod" startAt="11"/>
            </a:pPr>
            <a:r>
              <a:rPr lang="en-US" sz="2200" dirty="0">
                <a:solidFill>
                  <a:schemeClr val="tx2">
                    <a:lumMod val="50000"/>
                  </a:schemeClr>
                </a:solidFill>
              </a:rPr>
              <a:t>Please verify that the selected provider will need to accommodate 700-800 OWF customers per month.</a:t>
            </a:r>
          </a:p>
          <a:p>
            <a:pPr marL="45720" indent="0">
              <a:buNone/>
            </a:pPr>
            <a:r>
              <a:rPr lang="en-US" sz="2200" b="1" dirty="0"/>
              <a:t> </a:t>
            </a:r>
            <a:endParaRPr lang="en-US" sz="2200" dirty="0"/>
          </a:p>
          <a:p>
            <a:r>
              <a:rPr lang="en-US" sz="2200" b="1" dirty="0"/>
              <a:t>ANSWER:</a:t>
            </a:r>
            <a:r>
              <a:rPr lang="en-US" sz="2200" dirty="0"/>
              <a:t> The total OWF work required population is estimated to be 700-800 per month. The selected provider will be responsible the portion of the total population referred to them. Based on current service levels the estimated number of customers served by the current provider on a monthly basis is approximately 450. This number includes customers for whom the provider is managing their work activity as well as those that that they only serve in applicant job search (AJS). FCDJFS generally maintains management of customers who are meeting participation through employment and those participating in vocation education.  However, the selected bidder may need to serve these customers as well if/when they need additional work participation hours to meet requirements such as when vocation education customers are on break from school or when work hours do not meet participation requirements.</a:t>
            </a:r>
          </a:p>
          <a:p>
            <a:pPr marL="45720" indent="0" algn="r">
              <a:buNone/>
            </a:pPr>
            <a:r>
              <a:rPr lang="en-US" b="1" dirty="0"/>
              <a:t> </a:t>
            </a:r>
            <a:endParaRPr lang="en-US" sz="4000" dirty="0"/>
          </a:p>
          <a:p>
            <a:pPr marL="502920" indent="-457200">
              <a:buFont typeface="+mj-lt"/>
              <a:buAutoNum type="arabicPeriod" startAt="3"/>
            </a:pPr>
            <a:endParaRPr lang="en-US" dirty="0"/>
          </a:p>
          <a:p>
            <a:endParaRPr lang="en-US" dirty="0"/>
          </a:p>
        </p:txBody>
      </p:sp>
      <p:sp>
        <p:nvSpPr>
          <p:cNvPr id="3" name="Title 2"/>
          <p:cNvSpPr>
            <a:spLocks noGrp="1"/>
          </p:cNvSpPr>
          <p:nvPr>
            <p:ph type="title"/>
          </p:nvPr>
        </p:nvSpPr>
        <p:spPr/>
        <p:txBody>
          <a:bodyPr/>
          <a:lstStyle/>
          <a:p>
            <a:r>
              <a:rPr lang="en-US" b="1"/>
              <a:t>Q &amp; A</a:t>
            </a:r>
            <a:endParaRPr lang="en-US"/>
          </a:p>
        </p:txBody>
      </p:sp>
    </p:spTree>
    <p:extLst>
      <p:ext uri="{BB962C8B-B14F-4D97-AF65-F5344CB8AC3E}">
        <p14:creationId xmlns:p14="http://schemas.microsoft.com/office/powerpoint/2010/main" val="343184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pPr marL="502920" lvl="0" indent="-457200">
              <a:buFont typeface="+mj-lt"/>
              <a:buAutoNum type="arabicPeriod" startAt="12"/>
            </a:pPr>
            <a:r>
              <a:rPr lang="en-US" dirty="0">
                <a:solidFill>
                  <a:schemeClr val="tx2">
                    <a:lumMod val="50000"/>
                  </a:schemeClr>
                </a:solidFill>
              </a:rPr>
              <a:t>What is the amount of funding available for this project? </a:t>
            </a:r>
            <a:endParaRPr lang="en-US" sz="800" dirty="0">
              <a:solidFill>
                <a:schemeClr val="tx2">
                  <a:lumMod val="50000"/>
                </a:schemeClr>
              </a:solidFill>
            </a:endParaRPr>
          </a:p>
          <a:p>
            <a:pPr marL="45720" indent="0">
              <a:buNone/>
            </a:pPr>
            <a:r>
              <a:rPr lang="en-US" sz="800" b="1" dirty="0"/>
              <a:t> </a:t>
            </a:r>
            <a:endParaRPr lang="en-US" sz="800" dirty="0"/>
          </a:p>
          <a:p>
            <a:r>
              <a:rPr lang="en-US" b="1" dirty="0"/>
              <a:t>ANSWER:</a:t>
            </a:r>
            <a:r>
              <a:rPr lang="en-US" dirty="0"/>
              <a:t> There is not a pre-determined amount of funding set for this project. We expect bidders to submit proposals based on the requirements and minimum qualifications established in the RFP and to provide a reasonable budget to support the proposed services.</a:t>
            </a:r>
          </a:p>
          <a:p>
            <a:pPr marL="45720" indent="0">
              <a:buNone/>
            </a:pPr>
            <a:r>
              <a:rPr lang="en-US" sz="3200" b="1" dirty="0"/>
              <a:t> </a:t>
            </a:r>
            <a:endParaRPr lang="en-US" sz="3200" dirty="0"/>
          </a:p>
          <a:p>
            <a:pPr marL="502920" lvl="0" indent="-457200">
              <a:buFont typeface="+mj-lt"/>
              <a:buAutoNum type="arabicPeriod" startAt="13"/>
            </a:pPr>
            <a:r>
              <a:rPr lang="en-US" dirty="0">
                <a:solidFill>
                  <a:schemeClr val="tx2">
                    <a:lumMod val="50000"/>
                  </a:schemeClr>
                </a:solidFill>
              </a:rPr>
              <a:t>Please verify that the only thing required for the budget is the one page document titled “Contractor Budget</a:t>
            </a:r>
            <a:r>
              <a:rPr lang="en-US" dirty="0" smtClean="0">
                <a:solidFill>
                  <a:schemeClr val="tx2">
                    <a:lumMod val="50000"/>
                  </a:schemeClr>
                </a:solidFill>
              </a:rPr>
              <a:t>”?</a:t>
            </a:r>
            <a:endParaRPr lang="en-US" dirty="0">
              <a:solidFill>
                <a:schemeClr val="tx2">
                  <a:lumMod val="50000"/>
                </a:schemeClr>
              </a:solidFill>
            </a:endParaRPr>
          </a:p>
          <a:p>
            <a:pPr marL="502920" indent="-457200">
              <a:buFont typeface="+mj-lt"/>
              <a:buAutoNum type="arabicPeriod" startAt="13"/>
            </a:pPr>
            <a:endParaRPr lang="en-US" sz="800" dirty="0" smtClean="0"/>
          </a:p>
          <a:p>
            <a:r>
              <a:rPr lang="en-US" b="1" dirty="0"/>
              <a:t>ANSWER:</a:t>
            </a:r>
            <a:r>
              <a:rPr lang="en-US" dirty="0"/>
              <a:t> Yes, the one page budget posted on the website is the required budget for this RFP. FCDJFS does reserve the right to request additional details of costs provided in the budget.</a:t>
            </a:r>
          </a:p>
          <a:p>
            <a:pPr marL="502920" indent="-457200">
              <a:buFont typeface="+mj-lt"/>
              <a:buAutoNum type="arabicPeriod" startAt="14"/>
            </a:pPr>
            <a:endParaRPr lang="en-US" dirty="0"/>
          </a:p>
          <a:p>
            <a:endParaRPr lang="en-US" dirty="0"/>
          </a:p>
        </p:txBody>
      </p:sp>
      <p:sp>
        <p:nvSpPr>
          <p:cNvPr id="3" name="Title 2"/>
          <p:cNvSpPr>
            <a:spLocks noGrp="1"/>
          </p:cNvSpPr>
          <p:nvPr>
            <p:ph type="title"/>
          </p:nvPr>
        </p:nvSpPr>
        <p:spPr/>
        <p:txBody>
          <a:bodyPr/>
          <a:lstStyle/>
          <a:p>
            <a:r>
              <a:rPr lang="en-US" b="1"/>
              <a:t>Q &amp; A</a:t>
            </a:r>
            <a:endParaRPr lang="en-US"/>
          </a:p>
        </p:txBody>
      </p:sp>
    </p:spTree>
    <p:extLst>
      <p:ext uri="{BB962C8B-B14F-4D97-AF65-F5344CB8AC3E}">
        <p14:creationId xmlns:p14="http://schemas.microsoft.com/office/powerpoint/2010/main" val="1805802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p:txBody>
          <a:bodyPr>
            <a:noAutofit/>
          </a:bodyPr>
          <a:lstStyle/>
          <a:p>
            <a:endParaRPr lang="en-US" sz="4800" b="1" dirty="0" smtClean="0"/>
          </a:p>
          <a:p>
            <a:r>
              <a:rPr lang="en-US" sz="4800" b="1" dirty="0" smtClean="0"/>
              <a:t>C</a:t>
            </a:r>
          </a:p>
          <a:p>
            <a:r>
              <a:rPr lang="en-US" sz="4800" b="1" dirty="0" smtClean="0"/>
              <a:t>O</a:t>
            </a:r>
          </a:p>
          <a:p>
            <a:r>
              <a:rPr lang="en-US" sz="4800" b="1" dirty="0" smtClean="0"/>
              <a:t>N</a:t>
            </a:r>
          </a:p>
          <a:p>
            <a:r>
              <a:rPr lang="en-US" sz="4800" b="1" dirty="0" smtClean="0"/>
              <a:t>T</a:t>
            </a:r>
          </a:p>
          <a:p>
            <a:r>
              <a:rPr lang="en-US" sz="4800" b="1" dirty="0" smtClean="0"/>
              <a:t>A</a:t>
            </a:r>
          </a:p>
          <a:p>
            <a:r>
              <a:rPr lang="en-US" sz="4800" b="1" dirty="0" smtClean="0"/>
              <a:t>C</a:t>
            </a:r>
          </a:p>
          <a:p>
            <a:r>
              <a:rPr lang="en-US" sz="4800" b="1" dirty="0" smtClean="0"/>
              <a:t>T</a:t>
            </a:r>
            <a:endParaRPr lang="en-US" sz="4800" b="1" dirty="0"/>
          </a:p>
        </p:txBody>
      </p:sp>
      <p:sp>
        <p:nvSpPr>
          <p:cNvPr id="5" name="Title 4"/>
          <p:cNvSpPr>
            <a:spLocks noGrp="1"/>
          </p:cNvSpPr>
          <p:nvPr>
            <p:ph type="title"/>
          </p:nvPr>
        </p:nvSpPr>
        <p:spPr>
          <a:xfrm>
            <a:off x="152400" y="1676400"/>
            <a:ext cx="6629400" cy="3429000"/>
          </a:xfrm>
        </p:spPr>
        <p:txBody>
          <a:bodyPr/>
          <a:lstStyle/>
          <a:p>
            <a:r>
              <a:rPr lang="en-US" cap="none" dirty="0"/>
              <a:t>For Questions &amp; Technical Assistance Please Contact Us at</a:t>
            </a:r>
            <a:br>
              <a:rPr lang="en-US" cap="none" dirty="0"/>
            </a:br>
            <a:r>
              <a:rPr lang="en-US" sz="2800" b="1" u="sng" cap="none" dirty="0"/>
              <a:t>dssrfp@fcdjfs.franklincountyohio.gov</a:t>
            </a:r>
            <a:endParaRPr lang="en-US" dirty="0"/>
          </a:p>
        </p:txBody>
      </p:sp>
    </p:spTree>
    <p:extLst>
      <p:ext uri="{BB962C8B-B14F-4D97-AF65-F5344CB8AC3E}">
        <p14:creationId xmlns:p14="http://schemas.microsoft.com/office/powerpoint/2010/main" val="198986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30"/>
          </a:xfrm>
        </p:spPr>
        <p:txBody>
          <a:bodyPr>
            <a:normAutofit lnSpcReduction="10000"/>
          </a:bodyPr>
          <a:lstStyle/>
          <a:p>
            <a:endParaRPr lang="en-US" sz="800" dirty="0" smtClean="0"/>
          </a:p>
          <a:p>
            <a:r>
              <a:rPr lang="en-US" dirty="0" smtClean="0"/>
              <a:t>The passage </a:t>
            </a:r>
            <a:r>
              <a:rPr lang="en-US" dirty="0"/>
              <a:t>of the Deficit Reduction Act of 2005 (DRA), </a:t>
            </a:r>
            <a:r>
              <a:rPr lang="en-US" dirty="0" smtClean="0"/>
              <a:t>requires Adult TANF Recipients </a:t>
            </a:r>
            <a:r>
              <a:rPr lang="en-US" dirty="0"/>
              <a:t>(with a few </a:t>
            </a:r>
            <a:r>
              <a:rPr lang="en-US" dirty="0" smtClean="0"/>
              <a:t>exceptions) to participate in a work activity in order to receive cash benefits </a:t>
            </a:r>
          </a:p>
          <a:p>
            <a:endParaRPr lang="en-US" dirty="0" smtClean="0"/>
          </a:p>
          <a:p>
            <a:r>
              <a:rPr lang="en-US" altLang="en-US" dirty="0" smtClean="0"/>
              <a:t>Work activity will be conducted under the  Ohio Works First (OWF) program and the Comprehensive Case Management and Employment (CCMEP) program</a:t>
            </a:r>
          </a:p>
          <a:p>
            <a:endParaRPr lang="en-US" altLang="en-US" dirty="0"/>
          </a:p>
          <a:p>
            <a:r>
              <a:rPr lang="en-US" dirty="0" smtClean="0"/>
              <a:t>FCDJFS </a:t>
            </a:r>
            <a:r>
              <a:rPr lang="en-US" altLang="en-US" dirty="0"/>
              <a:t>is the local governmental entity responsible for the </a:t>
            </a:r>
            <a:r>
              <a:rPr lang="en-US" altLang="en-US" dirty="0" smtClean="0"/>
              <a:t>administration of these programs</a:t>
            </a:r>
          </a:p>
          <a:p>
            <a:endParaRPr lang="en-US" dirty="0"/>
          </a:p>
          <a:p>
            <a:r>
              <a:rPr lang="en-US" dirty="0" smtClean="0"/>
              <a:t>FCDJFS is seeking proposals from qualified organizations to assist us </a:t>
            </a:r>
            <a:r>
              <a:rPr lang="en-US" dirty="0"/>
              <a:t>with the provision of services and management of the major work activity requirements of the Ohio Works First Program</a:t>
            </a:r>
            <a:r>
              <a:rPr lang="en-US" dirty="0" smtClean="0"/>
              <a:t>  </a:t>
            </a:r>
            <a:endParaRPr lang="en-US" dirty="0"/>
          </a:p>
        </p:txBody>
      </p:sp>
      <p:sp>
        <p:nvSpPr>
          <p:cNvPr id="3" name="Title 2"/>
          <p:cNvSpPr>
            <a:spLocks noGrp="1"/>
          </p:cNvSpPr>
          <p:nvPr>
            <p:ph type="title"/>
          </p:nvPr>
        </p:nvSpPr>
        <p:spPr/>
        <p:txBody>
          <a:bodyPr/>
          <a:lstStyle/>
          <a:p>
            <a:r>
              <a:rPr lang="en-US" b="1" dirty="0" smtClean="0"/>
              <a:t>Purpose</a:t>
            </a:r>
            <a:endParaRPr lang="en-US" b="1" dirty="0"/>
          </a:p>
        </p:txBody>
      </p:sp>
    </p:spTree>
    <p:extLst>
      <p:ext uri="{BB962C8B-B14F-4D97-AF65-F5344CB8AC3E}">
        <p14:creationId xmlns:p14="http://schemas.microsoft.com/office/powerpoint/2010/main" val="34980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286" y="1719070"/>
            <a:ext cx="8828313" cy="4986529"/>
          </a:xfrm>
        </p:spPr>
        <p:txBody>
          <a:bodyPr>
            <a:normAutofit fontScale="92500" lnSpcReduction="20000"/>
          </a:bodyPr>
          <a:lstStyle/>
          <a:p>
            <a:r>
              <a:rPr lang="en-US" sz="2200" dirty="0"/>
              <a:t>Ohio’s new framework for youth employment services – “New Way to Work”</a:t>
            </a:r>
          </a:p>
          <a:p>
            <a:pPr marL="45720" indent="0">
              <a:buNone/>
            </a:pPr>
            <a:r>
              <a:rPr lang="en-US" sz="1800" dirty="0"/>
              <a:t> </a:t>
            </a:r>
          </a:p>
          <a:p>
            <a:r>
              <a:rPr lang="en-US" sz="2200" dirty="0"/>
              <a:t>Eligible Participants:</a:t>
            </a:r>
          </a:p>
          <a:p>
            <a:pPr lvl="1"/>
            <a:r>
              <a:rPr lang="en-US" sz="2200" dirty="0"/>
              <a:t>Youth ages </a:t>
            </a:r>
            <a:r>
              <a:rPr lang="en-US" sz="2200" dirty="0" smtClean="0"/>
              <a:t>16-24</a:t>
            </a:r>
          </a:p>
          <a:p>
            <a:pPr lvl="1"/>
            <a:endParaRPr lang="en-US" sz="900" dirty="0"/>
          </a:p>
          <a:p>
            <a:pPr lvl="1"/>
            <a:r>
              <a:rPr lang="en-US" sz="2200" dirty="0"/>
              <a:t>In School and Out of </a:t>
            </a:r>
            <a:r>
              <a:rPr lang="en-US" sz="2200" dirty="0" smtClean="0"/>
              <a:t>School</a:t>
            </a:r>
          </a:p>
          <a:p>
            <a:pPr lvl="1"/>
            <a:endParaRPr lang="en-US" sz="900" dirty="0"/>
          </a:p>
          <a:p>
            <a:pPr lvl="1"/>
            <a:r>
              <a:rPr lang="en-US" sz="2200" dirty="0"/>
              <a:t>WIOA </a:t>
            </a:r>
            <a:r>
              <a:rPr lang="en-US" sz="2200" dirty="0" smtClean="0"/>
              <a:t>Eligible</a:t>
            </a:r>
          </a:p>
          <a:p>
            <a:pPr lvl="1"/>
            <a:endParaRPr lang="en-US" sz="900" dirty="0"/>
          </a:p>
          <a:p>
            <a:pPr lvl="1"/>
            <a:r>
              <a:rPr lang="en-US" sz="2200" dirty="0"/>
              <a:t>TANF Eligible</a:t>
            </a:r>
          </a:p>
          <a:p>
            <a:pPr marL="45720" indent="0">
              <a:buNone/>
            </a:pPr>
            <a:r>
              <a:rPr lang="en-US" sz="1800" dirty="0"/>
              <a:t> </a:t>
            </a:r>
          </a:p>
          <a:p>
            <a:r>
              <a:rPr lang="en-US" sz="2200" dirty="0"/>
              <a:t>Mandatory Participants: Individuals who participate in the OWF Program or who are enrolled in a WIOA Youth Program</a:t>
            </a:r>
          </a:p>
          <a:p>
            <a:pPr marL="45720" indent="0">
              <a:buNone/>
            </a:pPr>
            <a:r>
              <a:rPr lang="en-US" sz="1800" dirty="0"/>
              <a:t> </a:t>
            </a:r>
          </a:p>
          <a:p>
            <a:r>
              <a:rPr lang="en-US" sz="2200" dirty="0"/>
              <a:t>Voluntary Participants: Other TANF Eligible youth in the age category of 16-24</a:t>
            </a:r>
          </a:p>
          <a:p>
            <a:pPr marL="45720" indent="0">
              <a:buNone/>
            </a:pPr>
            <a:r>
              <a:rPr lang="en-US" sz="1800" dirty="0"/>
              <a:t> </a:t>
            </a:r>
            <a:endParaRPr lang="en-US" dirty="0"/>
          </a:p>
        </p:txBody>
      </p:sp>
      <p:sp>
        <p:nvSpPr>
          <p:cNvPr id="3" name="Title 2"/>
          <p:cNvSpPr>
            <a:spLocks noGrp="1"/>
          </p:cNvSpPr>
          <p:nvPr>
            <p:ph type="title"/>
          </p:nvPr>
        </p:nvSpPr>
        <p:spPr/>
        <p:txBody>
          <a:bodyPr/>
          <a:lstStyle/>
          <a:p>
            <a:r>
              <a:rPr lang="en-US" cap="none" dirty="0" smtClean="0"/>
              <a:t>    </a:t>
            </a:r>
            <a:r>
              <a:rPr lang="en-US" b="1" cap="none" dirty="0" smtClean="0"/>
              <a:t>CCMEP </a:t>
            </a:r>
            <a:r>
              <a:rPr lang="en-US" b="1" dirty="0" smtClean="0"/>
              <a:t>Overview </a:t>
            </a:r>
            <a:endParaRPr lang="en-US" b="1"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6909"/>
          <a:stretch/>
        </p:blipFill>
        <p:spPr bwMode="auto">
          <a:xfrm>
            <a:off x="180976" y="174171"/>
            <a:ext cx="2190750" cy="127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52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600200"/>
            <a:ext cx="8915399" cy="5181600"/>
          </a:xfrm>
        </p:spPr>
        <p:txBody>
          <a:bodyPr>
            <a:normAutofit/>
          </a:bodyPr>
          <a:lstStyle/>
          <a:p>
            <a:r>
              <a:rPr lang="en-US" sz="2200" dirty="0"/>
              <a:t>Possible expansion to 14-15 year olds, pending new legislation for the new biennium</a:t>
            </a:r>
          </a:p>
          <a:p>
            <a:pPr marL="45720" indent="0">
              <a:buNone/>
            </a:pPr>
            <a:r>
              <a:rPr lang="en-US" sz="2200" dirty="0"/>
              <a:t> </a:t>
            </a:r>
          </a:p>
          <a:p>
            <a:r>
              <a:rPr lang="en-US" sz="2200" dirty="0"/>
              <a:t>Program Services:</a:t>
            </a:r>
          </a:p>
          <a:p>
            <a:pPr lvl="1"/>
            <a:r>
              <a:rPr lang="en-US" sz="2200" dirty="0"/>
              <a:t>Case Management </a:t>
            </a:r>
            <a:r>
              <a:rPr lang="en-US" sz="2200" dirty="0" smtClean="0"/>
              <a:t>Services</a:t>
            </a:r>
          </a:p>
          <a:p>
            <a:pPr lvl="1"/>
            <a:endParaRPr lang="en-US" sz="900" dirty="0"/>
          </a:p>
          <a:p>
            <a:pPr lvl="1"/>
            <a:r>
              <a:rPr lang="en-US" sz="2200" dirty="0"/>
              <a:t>Assessment and Individual Opportunity Plan (IOP</a:t>
            </a:r>
            <a:r>
              <a:rPr lang="en-US" sz="2200" dirty="0" smtClean="0"/>
              <a:t>)</a:t>
            </a:r>
          </a:p>
          <a:p>
            <a:pPr lvl="1"/>
            <a:endParaRPr lang="en-US" sz="800" dirty="0"/>
          </a:p>
          <a:p>
            <a:pPr lvl="1"/>
            <a:r>
              <a:rPr lang="en-US" sz="2200" dirty="0"/>
              <a:t>14 Core </a:t>
            </a:r>
            <a:r>
              <a:rPr lang="en-US" sz="2200" dirty="0" smtClean="0"/>
              <a:t>Elements</a:t>
            </a:r>
          </a:p>
          <a:p>
            <a:pPr lvl="1"/>
            <a:endParaRPr lang="en-US" sz="800" dirty="0"/>
          </a:p>
          <a:p>
            <a:pPr lvl="1"/>
            <a:r>
              <a:rPr lang="en-US" sz="2200" dirty="0"/>
              <a:t>CCMEP </a:t>
            </a:r>
            <a:r>
              <a:rPr lang="en-US" sz="2200" dirty="0" smtClean="0"/>
              <a:t>Activities</a:t>
            </a:r>
          </a:p>
          <a:p>
            <a:pPr lvl="1"/>
            <a:endParaRPr lang="en-US" sz="800" dirty="0"/>
          </a:p>
          <a:p>
            <a:pPr lvl="1"/>
            <a:r>
              <a:rPr lang="en-US" sz="2200" dirty="0"/>
              <a:t>Supportive Services</a:t>
            </a:r>
          </a:p>
          <a:p>
            <a:pPr marL="45720" indent="0">
              <a:buNone/>
            </a:pPr>
            <a:r>
              <a:rPr lang="en-US" sz="2200" dirty="0"/>
              <a:t> </a:t>
            </a:r>
          </a:p>
          <a:p>
            <a:pPr marL="45720" indent="0">
              <a:buNone/>
            </a:pPr>
            <a:r>
              <a:rPr lang="en-US" sz="1800" dirty="0"/>
              <a:t> </a:t>
            </a:r>
            <a:endParaRPr lang="en-US" dirty="0"/>
          </a:p>
        </p:txBody>
      </p:sp>
      <p:sp>
        <p:nvSpPr>
          <p:cNvPr id="3" name="Title 2"/>
          <p:cNvSpPr>
            <a:spLocks noGrp="1"/>
          </p:cNvSpPr>
          <p:nvPr>
            <p:ph type="title"/>
          </p:nvPr>
        </p:nvSpPr>
        <p:spPr/>
        <p:txBody>
          <a:bodyPr/>
          <a:lstStyle/>
          <a:p>
            <a:r>
              <a:rPr lang="en-US" cap="none" dirty="0" smtClean="0"/>
              <a:t>    </a:t>
            </a:r>
            <a:r>
              <a:rPr lang="en-US" b="1" cap="none" dirty="0" smtClean="0"/>
              <a:t>CCMEP </a:t>
            </a:r>
            <a:r>
              <a:rPr lang="en-US" b="1" dirty="0" smtClean="0"/>
              <a:t>Overview </a:t>
            </a:r>
            <a:endParaRPr lang="en-US" b="1"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6909"/>
          <a:stretch/>
        </p:blipFill>
        <p:spPr bwMode="auto">
          <a:xfrm>
            <a:off x="180976" y="174171"/>
            <a:ext cx="2190750" cy="127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33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600200"/>
            <a:ext cx="8915399" cy="5181600"/>
          </a:xfrm>
        </p:spPr>
        <p:txBody>
          <a:bodyPr>
            <a:normAutofit lnSpcReduction="10000"/>
          </a:bodyPr>
          <a:lstStyle/>
          <a:p>
            <a:r>
              <a:rPr lang="en-US" sz="2400" dirty="0"/>
              <a:t>Additional Program Requirements:</a:t>
            </a:r>
          </a:p>
          <a:p>
            <a:pPr lvl="1"/>
            <a:r>
              <a:rPr lang="en-US" sz="2400" dirty="0"/>
              <a:t>Must use the Ohio Workforce Case Management System (OWCMS</a:t>
            </a:r>
            <a:r>
              <a:rPr lang="en-US" sz="2400" dirty="0" smtClean="0"/>
              <a:t>)</a:t>
            </a:r>
          </a:p>
          <a:p>
            <a:pPr lvl="1"/>
            <a:endParaRPr lang="en-US" sz="800" dirty="0"/>
          </a:p>
          <a:p>
            <a:pPr lvl="1"/>
            <a:r>
              <a:rPr lang="en-US" sz="2400" dirty="0"/>
              <a:t>Each participant must register in Ohio Means Jobs (OMJ)</a:t>
            </a:r>
            <a:endParaRPr lang="en-US" sz="3200" dirty="0"/>
          </a:p>
          <a:p>
            <a:pPr marL="45720" indent="0">
              <a:buNone/>
            </a:pPr>
            <a:r>
              <a:rPr lang="en-US" sz="3200" dirty="0"/>
              <a:t> </a:t>
            </a:r>
          </a:p>
          <a:p>
            <a:r>
              <a:rPr lang="en-US" sz="2200" dirty="0"/>
              <a:t>Funding:</a:t>
            </a:r>
          </a:p>
          <a:p>
            <a:pPr lvl="1"/>
            <a:r>
              <a:rPr lang="en-US" sz="2200" dirty="0"/>
              <a:t>WIOA Funds managed by the Workforce Development Board of Central </a:t>
            </a:r>
            <a:r>
              <a:rPr lang="en-US" sz="2200" dirty="0" smtClean="0"/>
              <a:t>Ohio</a:t>
            </a:r>
          </a:p>
          <a:p>
            <a:pPr lvl="1"/>
            <a:endParaRPr lang="en-US" sz="800" dirty="0"/>
          </a:p>
          <a:p>
            <a:pPr lvl="1"/>
            <a:r>
              <a:rPr lang="en-US" sz="2200" dirty="0"/>
              <a:t>TANF Funds managed by Franklin County Department of Job and Family Services</a:t>
            </a:r>
          </a:p>
          <a:p>
            <a:pPr marL="45720" indent="0">
              <a:buNone/>
            </a:pPr>
            <a:r>
              <a:rPr lang="en-US" dirty="0"/>
              <a:t> </a:t>
            </a:r>
          </a:p>
          <a:p>
            <a:pPr marL="45720" indent="0">
              <a:buNone/>
            </a:pPr>
            <a:r>
              <a:rPr lang="en-US" sz="2200" dirty="0"/>
              <a:t> </a:t>
            </a:r>
          </a:p>
          <a:p>
            <a:pPr marL="45720" indent="0">
              <a:buNone/>
            </a:pPr>
            <a:r>
              <a:rPr lang="en-US" sz="1800" dirty="0"/>
              <a:t> </a:t>
            </a:r>
            <a:endParaRPr lang="en-US" dirty="0"/>
          </a:p>
        </p:txBody>
      </p:sp>
      <p:sp>
        <p:nvSpPr>
          <p:cNvPr id="3" name="Title 2"/>
          <p:cNvSpPr>
            <a:spLocks noGrp="1"/>
          </p:cNvSpPr>
          <p:nvPr>
            <p:ph type="title"/>
          </p:nvPr>
        </p:nvSpPr>
        <p:spPr/>
        <p:txBody>
          <a:bodyPr/>
          <a:lstStyle/>
          <a:p>
            <a:r>
              <a:rPr lang="en-US" cap="none" dirty="0" smtClean="0"/>
              <a:t>    </a:t>
            </a:r>
            <a:r>
              <a:rPr lang="en-US" b="1" cap="none" dirty="0" smtClean="0"/>
              <a:t>CCMEP </a:t>
            </a:r>
            <a:r>
              <a:rPr lang="en-US" b="1" dirty="0" smtClean="0"/>
              <a:t>Overview </a:t>
            </a:r>
            <a:endParaRPr lang="en-US" b="1"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6909"/>
          <a:stretch/>
        </p:blipFill>
        <p:spPr bwMode="auto">
          <a:xfrm>
            <a:off x="180976" y="174171"/>
            <a:ext cx="2190750" cy="127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92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ctr"/>
            <a:r>
              <a:rPr lang="en-US" sz="9600" dirty="0" smtClean="0"/>
              <a:t>O</a:t>
            </a:r>
          </a:p>
          <a:p>
            <a:pPr algn="ctr"/>
            <a:r>
              <a:rPr lang="en-US" sz="9600" dirty="0" smtClean="0"/>
              <a:t>W</a:t>
            </a:r>
          </a:p>
          <a:p>
            <a:pPr algn="ctr"/>
            <a:r>
              <a:rPr lang="en-US" sz="9600" dirty="0" smtClean="0"/>
              <a:t>F</a:t>
            </a:r>
            <a:endParaRPr lang="en-US" sz="9600" dirty="0"/>
          </a:p>
        </p:txBody>
      </p:sp>
      <p:sp>
        <p:nvSpPr>
          <p:cNvPr id="5" name="Title 4"/>
          <p:cNvSpPr>
            <a:spLocks noGrp="1"/>
          </p:cNvSpPr>
          <p:nvPr>
            <p:ph type="title"/>
          </p:nvPr>
        </p:nvSpPr>
        <p:spPr/>
        <p:txBody>
          <a:bodyPr/>
          <a:lstStyle/>
          <a:p>
            <a:r>
              <a:rPr lang="en-US" sz="6000" b="1" dirty="0" smtClean="0"/>
              <a:t>Ohio works first program overview</a:t>
            </a:r>
            <a:endParaRPr lang="en-US" sz="6000" b="1" dirty="0"/>
          </a:p>
        </p:txBody>
      </p:sp>
    </p:spTree>
    <p:extLst>
      <p:ext uri="{BB962C8B-B14F-4D97-AF65-F5344CB8AC3E}">
        <p14:creationId xmlns:p14="http://schemas.microsoft.com/office/powerpoint/2010/main" val="1651517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561</TotalTime>
  <Words>2064</Words>
  <Application>Microsoft Office PowerPoint</Application>
  <PresentationFormat>On-screen Show (4:3)</PresentationFormat>
  <Paragraphs>490</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Grid</vt:lpstr>
      <vt:lpstr> Bidders’ conference  Ohio Works First  Work Activities Services &amp; Management                                   Wednesday, June 21, 2017 ~ 2 PM</vt:lpstr>
      <vt:lpstr>PowerPoint Presentation</vt:lpstr>
      <vt:lpstr>Discussion Topics</vt:lpstr>
      <vt:lpstr>Mandatory Letter Of Intent</vt:lpstr>
      <vt:lpstr>Purpose</vt:lpstr>
      <vt:lpstr>    CCMEP Overview </vt:lpstr>
      <vt:lpstr>    CCMEP Overview </vt:lpstr>
      <vt:lpstr>    CCMEP Overview </vt:lpstr>
      <vt:lpstr>Ohio works first program overview</vt:lpstr>
      <vt:lpstr>Ohio Works First                           Program Overview</vt:lpstr>
      <vt:lpstr>Ohio Works First                           Program Overview</vt:lpstr>
      <vt:lpstr>Ohio Works First                           SCOPE of Work</vt:lpstr>
      <vt:lpstr>Ohio Works First Program Overview</vt:lpstr>
      <vt:lpstr>Ohio Works First Program Overview</vt:lpstr>
      <vt:lpstr>OWF- Data Collection, Tracking,               Analysis &amp; Reporting</vt:lpstr>
      <vt:lpstr>OWF- Data Collection, Tracking,               Analysis &amp; Reporting</vt:lpstr>
      <vt:lpstr>OWF- Data Collection, Tracking,               Analysis &amp; Reporting</vt:lpstr>
      <vt:lpstr>OWF- Data Collection, Tracking,               Analysis &amp; Reporting</vt:lpstr>
      <vt:lpstr>OWF- Data Collection, Tracking,               Analysis &amp; Reporting</vt:lpstr>
      <vt:lpstr>FCDJFS OWF Customer Data</vt:lpstr>
      <vt:lpstr>FCDJFS OWF Customer Data</vt:lpstr>
      <vt:lpstr>FCDJFS OWF Customer Data</vt:lpstr>
      <vt:lpstr>FCDJFS OWF Customer Data</vt:lpstr>
      <vt:lpstr>PowerPoint Presentation</vt:lpstr>
      <vt:lpstr>PowerPoint Presentation</vt:lpstr>
      <vt:lpstr>Minimum Requirements</vt:lpstr>
      <vt:lpstr>Minimum Requirements</vt:lpstr>
      <vt:lpstr>Minimum Requirements</vt:lpstr>
      <vt:lpstr>Minimum Requirements</vt:lpstr>
      <vt:lpstr>Minimum Requirements</vt:lpstr>
      <vt:lpstr>Proposal format Overview</vt:lpstr>
      <vt:lpstr>Proposal format Instructions</vt:lpstr>
      <vt:lpstr>Important dates</vt:lpstr>
      <vt:lpstr>Pre-Bidders’ conference  Questions &amp; Answers</vt:lpstr>
      <vt:lpstr>Q &amp; A</vt:lpstr>
      <vt:lpstr>Q &amp; A</vt:lpstr>
      <vt:lpstr>Q &amp; A</vt:lpstr>
      <vt:lpstr>Q &amp; A</vt:lpstr>
      <vt:lpstr>Q &amp; A</vt:lpstr>
      <vt:lpstr>Q &amp; A</vt:lpstr>
      <vt:lpstr>Q &amp; A</vt:lpstr>
      <vt:lpstr>Q &amp; A</vt:lpstr>
      <vt:lpstr>Q &amp; A</vt:lpstr>
      <vt:lpstr>Q &amp; A</vt:lpstr>
      <vt:lpstr>Q &amp; A</vt:lpstr>
      <vt:lpstr>For Questions &amp; Technical Assistance Please Contact Us at dssrfp@fcdjfs.franklincountyohio.gov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Setup</dc:creator>
  <cp:lastModifiedBy>Amiee Bowie</cp:lastModifiedBy>
  <cp:revision>39</cp:revision>
  <cp:lastPrinted>2017-06-21T17:47:06Z</cp:lastPrinted>
  <dcterms:created xsi:type="dcterms:W3CDTF">2017-06-20T19:49:58Z</dcterms:created>
  <dcterms:modified xsi:type="dcterms:W3CDTF">2017-06-26T16:30:57Z</dcterms:modified>
</cp:coreProperties>
</file>