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309" r:id="rId4"/>
    <p:sldId id="302" r:id="rId5"/>
    <p:sldId id="310" r:id="rId6"/>
    <p:sldId id="305" r:id="rId7"/>
    <p:sldId id="291" r:id="rId8"/>
    <p:sldId id="30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378"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6FE283-AD51-4C45-866F-5FF1C48A7EE1}"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81FBD-FA06-40E1-80BC-50A5AD017AEF}" type="slidenum">
              <a:rPr lang="en-US" smtClean="0"/>
              <a:t>‹#›</a:t>
            </a:fld>
            <a:endParaRPr lang="en-US"/>
          </a:p>
        </p:txBody>
      </p:sp>
    </p:spTree>
    <p:extLst>
      <p:ext uri="{BB962C8B-B14F-4D97-AF65-F5344CB8AC3E}">
        <p14:creationId xmlns:p14="http://schemas.microsoft.com/office/powerpoint/2010/main" val="1132090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6FE283-AD51-4C45-866F-5FF1C48A7EE1}"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81FBD-FA06-40E1-80BC-50A5AD017AEF}" type="slidenum">
              <a:rPr lang="en-US" smtClean="0"/>
              <a:t>‹#›</a:t>
            </a:fld>
            <a:endParaRPr lang="en-US"/>
          </a:p>
        </p:txBody>
      </p:sp>
    </p:spTree>
    <p:extLst>
      <p:ext uri="{BB962C8B-B14F-4D97-AF65-F5344CB8AC3E}">
        <p14:creationId xmlns:p14="http://schemas.microsoft.com/office/powerpoint/2010/main" val="1882621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6FE283-AD51-4C45-866F-5FF1C48A7EE1}"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81FBD-FA06-40E1-80BC-50A5AD017AEF}" type="slidenum">
              <a:rPr lang="en-US" smtClean="0"/>
              <a:t>‹#›</a:t>
            </a:fld>
            <a:endParaRPr lang="en-US"/>
          </a:p>
        </p:txBody>
      </p:sp>
    </p:spTree>
    <p:extLst>
      <p:ext uri="{BB962C8B-B14F-4D97-AF65-F5344CB8AC3E}">
        <p14:creationId xmlns:p14="http://schemas.microsoft.com/office/powerpoint/2010/main" val="1911285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6FE283-AD51-4C45-866F-5FF1C48A7EE1}"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81FBD-FA06-40E1-80BC-50A5AD017AEF}" type="slidenum">
              <a:rPr lang="en-US" smtClean="0"/>
              <a:t>‹#›</a:t>
            </a:fld>
            <a:endParaRPr lang="en-US"/>
          </a:p>
        </p:txBody>
      </p:sp>
    </p:spTree>
    <p:extLst>
      <p:ext uri="{BB962C8B-B14F-4D97-AF65-F5344CB8AC3E}">
        <p14:creationId xmlns:p14="http://schemas.microsoft.com/office/powerpoint/2010/main" val="3183925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6FE283-AD51-4C45-866F-5FF1C48A7EE1}"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81FBD-FA06-40E1-80BC-50A5AD017AEF}" type="slidenum">
              <a:rPr lang="en-US" smtClean="0"/>
              <a:t>‹#›</a:t>
            </a:fld>
            <a:endParaRPr lang="en-US"/>
          </a:p>
        </p:txBody>
      </p:sp>
    </p:spTree>
    <p:extLst>
      <p:ext uri="{BB962C8B-B14F-4D97-AF65-F5344CB8AC3E}">
        <p14:creationId xmlns:p14="http://schemas.microsoft.com/office/powerpoint/2010/main" val="441340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6FE283-AD51-4C45-866F-5FF1C48A7EE1}"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B81FBD-FA06-40E1-80BC-50A5AD017AEF}" type="slidenum">
              <a:rPr lang="en-US" smtClean="0"/>
              <a:t>‹#›</a:t>
            </a:fld>
            <a:endParaRPr lang="en-US"/>
          </a:p>
        </p:txBody>
      </p:sp>
    </p:spTree>
    <p:extLst>
      <p:ext uri="{BB962C8B-B14F-4D97-AF65-F5344CB8AC3E}">
        <p14:creationId xmlns:p14="http://schemas.microsoft.com/office/powerpoint/2010/main" val="1772478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6FE283-AD51-4C45-866F-5FF1C48A7EE1}" type="datetimeFigureOut">
              <a:rPr lang="en-US" smtClean="0"/>
              <a:t>11/8/2017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B81FBD-FA06-40E1-80BC-50A5AD017AEF}" type="slidenum">
              <a:rPr lang="en-US" smtClean="0"/>
              <a:t>‹#›</a:t>
            </a:fld>
            <a:endParaRPr lang="en-US"/>
          </a:p>
        </p:txBody>
      </p:sp>
    </p:spTree>
    <p:extLst>
      <p:ext uri="{BB962C8B-B14F-4D97-AF65-F5344CB8AC3E}">
        <p14:creationId xmlns:p14="http://schemas.microsoft.com/office/powerpoint/2010/main" val="2847019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6FE283-AD51-4C45-866F-5FF1C48A7EE1}" type="datetimeFigureOut">
              <a:rPr lang="en-US" smtClean="0"/>
              <a:t>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B81FBD-FA06-40E1-80BC-50A5AD017AEF}" type="slidenum">
              <a:rPr lang="en-US" smtClean="0"/>
              <a:t>‹#›</a:t>
            </a:fld>
            <a:endParaRPr lang="en-US"/>
          </a:p>
        </p:txBody>
      </p:sp>
    </p:spTree>
    <p:extLst>
      <p:ext uri="{BB962C8B-B14F-4D97-AF65-F5344CB8AC3E}">
        <p14:creationId xmlns:p14="http://schemas.microsoft.com/office/powerpoint/2010/main" val="529438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6FE283-AD51-4C45-866F-5FF1C48A7EE1}" type="datetimeFigureOut">
              <a:rPr lang="en-US" smtClean="0"/>
              <a:t>11/8/2017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B81FBD-FA06-40E1-80BC-50A5AD017AEF}" type="slidenum">
              <a:rPr lang="en-US" smtClean="0"/>
              <a:t>‹#›</a:t>
            </a:fld>
            <a:endParaRPr lang="en-US"/>
          </a:p>
        </p:txBody>
      </p:sp>
    </p:spTree>
    <p:extLst>
      <p:ext uri="{BB962C8B-B14F-4D97-AF65-F5344CB8AC3E}">
        <p14:creationId xmlns:p14="http://schemas.microsoft.com/office/powerpoint/2010/main" val="339228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6FE283-AD51-4C45-866F-5FF1C48A7EE1}"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B81FBD-FA06-40E1-80BC-50A5AD017AEF}" type="slidenum">
              <a:rPr lang="en-US" smtClean="0"/>
              <a:t>‹#›</a:t>
            </a:fld>
            <a:endParaRPr lang="en-US"/>
          </a:p>
        </p:txBody>
      </p:sp>
    </p:spTree>
    <p:extLst>
      <p:ext uri="{BB962C8B-B14F-4D97-AF65-F5344CB8AC3E}">
        <p14:creationId xmlns:p14="http://schemas.microsoft.com/office/powerpoint/2010/main" val="3037981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6FE283-AD51-4C45-866F-5FF1C48A7EE1}"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B81FBD-FA06-40E1-80BC-50A5AD017AEF}" type="slidenum">
              <a:rPr lang="en-US" smtClean="0"/>
              <a:t>‹#›</a:t>
            </a:fld>
            <a:endParaRPr lang="en-US"/>
          </a:p>
        </p:txBody>
      </p:sp>
    </p:spTree>
    <p:extLst>
      <p:ext uri="{BB962C8B-B14F-4D97-AF65-F5344CB8AC3E}">
        <p14:creationId xmlns:p14="http://schemas.microsoft.com/office/powerpoint/2010/main" val="2976707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6FE283-AD51-4C45-866F-5FF1C48A7EE1}" type="datetimeFigureOut">
              <a:rPr lang="en-US" smtClean="0"/>
              <a:t>11/8/2017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B81FBD-FA06-40E1-80BC-50A5AD017AEF}" type="slidenum">
              <a:rPr lang="en-US" smtClean="0"/>
              <a:t>‹#›</a:t>
            </a:fld>
            <a:endParaRPr lang="en-US"/>
          </a:p>
        </p:txBody>
      </p:sp>
    </p:spTree>
    <p:extLst>
      <p:ext uri="{BB962C8B-B14F-4D97-AF65-F5344CB8AC3E}">
        <p14:creationId xmlns:p14="http://schemas.microsoft.com/office/powerpoint/2010/main" val="2721536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286000"/>
            <a:ext cx="6400800" cy="3352800"/>
          </a:xfrm>
        </p:spPr>
        <p:txBody>
          <a:bodyPr>
            <a:normAutofit fontScale="92500"/>
          </a:bodyPr>
          <a:lstStyle/>
          <a:p>
            <a:r>
              <a:rPr lang="en-US" b="1" dirty="0" smtClean="0">
                <a:solidFill>
                  <a:schemeClr val="tx1"/>
                </a:solidFill>
                <a:latin typeface="Arial" charset="0"/>
              </a:rPr>
              <a:t>STEP UP TO QUALITY – PHASE II</a:t>
            </a:r>
          </a:p>
          <a:p>
            <a:endParaRPr lang="en-US" b="1" dirty="0" smtClean="0">
              <a:solidFill>
                <a:schemeClr val="tx1"/>
              </a:solidFill>
              <a:latin typeface="Arial" charset="0"/>
            </a:endParaRPr>
          </a:p>
          <a:p>
            <a:r>
              <a:rPr lang="en-US" b="1" dirty="0" smtClean="0">
                <a:solidFill>
                  <a:schemeClr val="tx1"/>
                </a:solidFill>
                <a:latin typeface="Arial" charset="0"/>
              </a:rPr>
              <a:t>25-17-RFP-07-SUTQ PII</a:t>
            </a:r>
          </a:p>
          <a:p>
            <a:endParaRPr lang="en-US" b="1" dirty="0" smtClean="0">
              <a:solidFill>
                <a:schemeClr val="tx1"/>
              </a:solidFill>
              <a:latin typeface="Arial" charset="0"/>
            </a:endParaRPr>
          </a:p>
          <a:p>
            <a:r>
              <a:rPr lang="en-US" b="1" dirty="0" smtClean="0">
                <a:solidFill>
                  <a:schemeClr val="tx1"/>
                </a:solidFill>
                <a:latin typeface="Arial" charset="0"/>
              </a:rPr>
              <a:t>November 8,  2017</a:t>
            </a:r>
          </a:p>
          <a:p>
            <a:r>
              <a:rPr lang="en-US" b="1" dirty="0" smtClean="0">
                <a:solidFill>
                  <a:schemeClr val="tx1"/>
                </a:solidFill>
                <a:latin typeface="Arial" charset="0"/>
              </a:rPr>
              <a:t>10:00am</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52400"/>
            <a:ext cx="3962400" cy="1236269"/>
          </a:xfrm>
          <a:prstGeom prst="rect">
            <a:avLst/>
          </a:prstGeom>
        </p:spPr>
      </p:pic>
    </p:spTree>
    <p:extLst>
      <p:ext uri="{BB962C8B-B14F-4D97-AF65-F5344CB8AC3E}">
        <p14:creationId xmlns:p14="http://schemas.microsoft.com/office/powerpoint/2010/main" val="2532460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55575"/>
          </a:xfrm>
        </p:spPr>
        <p:txBody>
          <a:bodyPr>
            <a:normAutofit fontScale="90000"/>
          </a:bodyPr>
          <a:lstStyle/>
          <a:p>
            <a:pPr algn="l"/>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 </a:t>
            </a:r>
            <a:r>
              <a:rPr lang="en-US" sz="2200" b="1" dirty="0" smtClean="0">
                <a:latin typeface="Arial" panose="020B0604020202020204" pitchFamily="34" charset="0"/>
                <a:cs typeface="Arial" panose="020B0604020202020204" pitchFamily="34" charset="0"/>
              </a:rPr>
              <a:t>Introductions</a:t>
            </a:r>
            <a:br>
              <a:rPr lang="en-US" sz="2200" b="1" dirty="0" smtClean="0">
                <a:latin typeface="Arial" panose="020B0604020202020204" pitchFamily="34" charset="0"/>
                <a:cs typeface="Arial" panose="020B0604020202020204" pitchFamily="34" charset="0"/>
              </a:rPr>
            </a:br>
            <a:r>
              <a:rPr lang="en-US" sz="2200" b="1" dirty="0" smtClean="0">
                <a:latin typeface="Arial" panose="020B0604020202020204" pitchFamily="34" charset="0"/>
                <a:cs typeface="Arial" panose="020B0604020202020204" pitchFamily="34" charset="0"/>
              </a:rPr>
              <a:t/>
            </a:r>
            <a:br>
              <a:rPr lang="en-US" sz="2200" b="1" dirty="0" smtClean="0">
                <a:latin typeface="Arial" panose="020B0604020202020204" pitchFamily="34" charset="0"/>
                <a:cs typeface="Arial" panose="020B0604020202020204" pitchFamily="34" charset="0"/>
              </a:rPr>
            </a:br>
            <a:r>
              <a:rPr lang="en-US" sz="2200" b="1" dirty="0" smtClean="0">
                <a:latin typeface="Arial" panose="020B0604020202020204" pitchFamily="34" charset="0"/>
                <a:cs typeface="Arial" panose="020B0604020202020204" pitchFamily="34" charset="0"/>
              </a:rPr>
              <a:t>- Overview of Phase I Services</a:t>
            </a:r>
            <a:r>
              <a:rPr lang="en-US" sz="2200" b="1" dirty="0" smtClean="0">
                <a:latin typeface="Arial" panose="020B0604020202020204" pitchFamily="34" charset="0"/>
                <a:cs typeface="Arial" panose="020B0604020202020204" pitchFamily="34" charset="0"/>
              </a:rPr>
              <a:t/>
            </a:r>
            <a:br>
              <a:rPr lang="en-US" sz="2200" b="1" dirty="0" smtClean="0">
                <a:latin typeface="Arial" panose="020B0604020202020204" pitchFamily="34" charset="0"/>
                <a:cs typeface="Arial" panose="020B0604020202020204" pitchFamily="34" charset="0"/>
              </a:rPr>
            </a:br>
            <a:r>
              <a:rPr lang="en-US" sz="2200" b="1" dirty="0" smtClean="0">
                <a:latin typeface="Arial" panose="020B0604020202020204" pitchFamily="34" charset="0"/>
                <a:cs typeface="Arial" panose="020B0604020202020204" pitchFamily="34" charset="0"/>
              </a:rPr>
              <a:t/>
            </a:r>
            <a:br>
              <a:rPr lang="en-US" sz="2200" b="1" dirty="0" smtClean="0">
                <a:latin typeface="Arial" panose="020B0604020202020204" pitchFamily="34" charset="0"/>
                <a:cs typeface="Arial" panose="020B0604020202020204" pitchFamily="34" charset="0"/>
              </a:rPr>
            </a:br>
            <a:r>
              <a:rPr lang="en-US" sz="2200" b="1" dirty="0" smtClean="0">
                <a:latin typeface="Arial" panose="020B0604020202020204" pitchFamily="34" charset="0"/>
                <a:cs typeface="Arial" panose="020B0604020202020204" pitchFamily="34" charset="0"/>
              </a:rPr>
              <a:t>- Overview of </a:t>
            </a:r>
            <a:r>
              <a:rPr lang="en-US" sz="2200" b="1" dirty="0" smtClean="0">
                <a:latin typeface="Arial" panose="020B0604020202020204" pitchFamily="34" charset="0"/>
                <a:cs typeface="Arial" panose="020B0604020202020204" pitchFamily="34" charset="0"/>
              </a:rPr>
              <a:t>Phase II Scope</a:t>
            </a:r>
            <a:br>
              <a:rPr lang="en-US" sz="2200" b="1" dirty="0" smtClean="0">
                <a:latin typeface="Arial" panose="020B0604020202020204" pitchFamily="34" charset="0"/>
                <a:cs typeface="Arial" panose="020B0604020202020204" pitchFamily="34" charset="0"/>
              </a:rPr>
            </a:br>
            <a:r>
              <a:rPr lang="en-US" sz="2200" b="1" dirty="0">
                <a:latin typeface="Arial" panose="020B0604020202020204" pitchFamily="34" charset="0"/>
                <a:cs typeface="Arial" panose="020B0604020202020204" pitchFamily="34" charset="0"/>
              </a:rPr>
              <a:t/>
            </a:r>
            <a:br>
              <a:rPr lang="en-US" sz="2200" b="1" dirty="0">
                <a:latin typeface="Arial" panose="020B0604020202020204" pitchFamily="34" charset="0"/>
                <a:cs typeface="Arial" panose="020B0604020202020204" pitchFamily="34" charset="0"/>
              </a:rPr>
            </a:br>
            <a:r>
              <a:rPr lang="en-US" sz="2200" b="1" dirty="0" smtClean="0">
                <a:latin typeface="Arial" panose="020B0604020202020204" pitchFamily="34" charset="0"/>
                <a:cs typeface="Arial" panose="020B0604020202020204" pitchFamily="34" charset="0"/>
              </a:rPr>
              <a:t>- Overview of Timeline and Submission Process</a:t>
            </a:r>
            <a:br>
              <a:rPr lang="en-US" sz="2200" b="1" dirty="0" smtClean="0">
                <a:latin typeface="Arial" panose="020B0604020202020204" pitchFamily="34" charset="0"/>
                <a:cs typeface="Arial" panose="020B0604020202020204" pitchFamily="34" charset="0"/>
              </a:rPr>
            </a:br>
            <a:r>
              <a:rPr lang="en-US" sz="2200" b="1" dirty="0">
                <a:latin typeface="Arial" panose="020B0604020202020204" pitchFamily="34" charset="0"/>
                <a:cs typeface="Arial" panose="020B0604020202020204" pitchFamily="34" charset="0"/>
              </a:rPr>
              <a:t/>
            </a:r>
            <a:br>
              <a:rPr lang="en-US" sz="2200" b="1" dirty="0">
                <a:latin typeface="Arial" panose="020B0604020202020204" pitchFamily="34" charset="0"/>
                <a:cs typeface="Arial" panose="020B0604020202020204" pitchFamily="34" charset="0"/>
              </a:rPr>
            </a:br>
            <a:r>
              <a:rPr lang="en-US" sz="2200" b="1" dirty="0" smtClean="0">
                <a:latin typeface="Arial" panose="020B0604020202020204" pitchFamily="34" charset="0"/>
                <a:cs typeface="Arial" panose="020B0604020202020204" pitchFamily="34" charset="0"/>
              </a:rPr>
              <a:t>- Q&amp;A</a:t>
            </a:r>
            <a:endParaRPr lang="en-US" sz="2200" dirty="0">
              <a:latin typeface="Arial" panose="020B0604020202020204" pitchFamily="34" charset="0"/>
              <a:cs typeface="Arial" panose="020B0604020202020204" pitchFamily="34" charset="0"/>
            </a:endParaRPr>
          </a:p>
        </p:txBody>
      </p:sp>
      <p:sp>
        <p:nvSpPr>
          <p:cNvPr id="4" name="Subtitle 3"/>
          <p:cNvSpPr>
            <a:spLocks noGrp="1"/>
          </p:cNvSpPr>
          <p:nvPr>
            <p:ph type="subTitle" idx="1"/>
          </p:nvPr>
        </p:nvSpPr>
        <p:spPr>
          <a:xfrm>
            <a:off x="1371600" y="1600200"/>
            <a:ext cx="6400800" cy="914400"/>
          </a:xfrm>
        </p:spPr>
        <p:txBody>
          <a:bodyPr/>
          <a:lstStyle/>
          <a:p>
            <a:r>
              <a:rPr lang="en-US" dirty="0" smtClean="0">
                <a:solidFill>
                  <a:schemeClr val="tx1"/>
                </a:solidFill>
              </a:rPr>
              <a:t>25-17-RFP-07-SUTQ Phase II</a:t>
            </a:r>
          </a:p>
          <a:p>
            <a:endParaRPr lang="en-US" dirty="0" smtClean="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52400"/>
            <a:ext cx="3962400" cy="1236269"/>
          </a:xfrm>
          <a:prstGeom prst="rect">
            <a:avLst/>
          </a:prstGeom>
        </p:spPr>
      </p:pic>
    </p:spTree>
    <p:extLst>
      <p:ext uri="{BB962C8B-B14F-4D97-AF65-F5344CB8AC3E}">
        <p14:creationId xmlns:p14="http://schemas.microsoft.com/office/powerpoint/2010/main" val="2556249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55575"/>
          </a:xfrm>
        </p:spPr>
        <p:txBody>
          <a:bodyPr>
            <a:normAutofit fontScale="90000"/>
          </a:bodyPr>
          <a:lstStyle/>
          <a:p>
            <a:pPr algn="l"/>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endParaRPr lang="en-US" sz="2200" dirty="0">
              <a:latin typeface="Arial" panose="020B0604020202020204" pitchFamily="34" charset="0"/>
              <a:cs typeface="Arial" panose="020B0604020202020204" pitchFamily="34" charset="0"/>
            </a:endParaRPr>
          </a:p>
        </p:txBody>
      </p:sp>
      <p:sp>
        <p:nvSpPr>
          <p:cNvPr id="4" name="Subtitle 3"/>
          <p:cNvSpPr>
            <a:spLocks noGrp="1"/>
          </p:cNvSpPr>
          <p:nvPr>
            <p:ph type="subTitle" idx="1"/>
          </p:nvPr>
        </p:nvSpPr>
        <p:spPr>
          <a:xfrm>
            <a:off x="1371600" y="1600200"/>
            <a:ext cx="6400800" cy="4648200"/>
          </a:xfrm>
        </p:spPr>
        <p:txBody>
          <a:bodyPr/>
          <a:lstStyle/>
          <a:p>
            <a:r>
              <a:rPr lang="en-US" dirty="0" smtClean="0">
                <a:solidFill>
                  <a:schemeClr val="tx1"/>
                </a:solidFill>
              </a:rPr>
              <a:t>Overview of Phase I Services</a:t>
            </a:r>
          </a:p>
          <a:p>
            <a:pPr marL="457200" indent="-457200">
              <a:buFont typeface="Arial" panose="020B0604020202020204" pitchFamily="34" charset="0"/>
              <a:buChar char="•"/>
            </a:pPr>
            <a:r>
              <a:rPr lang="en-US" dirty="0" smtClean="0">
                <a:solidFill>
                  <a:schemeClr val="tx1"/>
                </a:solidFill>
              </a:rPr>
              <a:t>Purpose</a:t>
            </a:r>
          </a:p>
          <a:p>
            <a:pPr marL="457200" indent="-457200">
              <a:buFont typeface="Arial" panose="020B0604020202020204" pitchFamily="34" charset="0"/>
              <a:buChar char="•"/>
            </a:pPr>
            <a:r>
              <a:rPr lang="en-US" dirty="0" smtClean="0">
                <a:solidFill>
                  <a:schemeClr val="tx1"/>
                </a:solidFill>
              </a:rPr>
              <a:t>Scope and Goals</a:t>
            </a:r>
          </a:p>
          <a:p>
            <a:pPr marL="457200" indent="-457200">
              <a:buFont typeface="Arial" panose="020B0604020202020204" pitchFamily="34" charset="0"/>
              <a:buChar char="•"/>
            </a:pPr>
            <a:r>
              <a:rPr lang="en-US" u="sng" dirty="0" smtClean="0">
                <a:solidFill>
                  <a:schemeClr val="tx1"/>
                </a:solidFill>
              </a:rPr>
              <a:t>Outcomes/Deliverables:</a:t>
            </a:r>
          </a:p>
          <a:p>
            <a:pPr marL="457200" indent="-457200">
              <a:buFont typeface="Arial" panose="020B0604020202020204" pitchFamily="34" charset="0"/>
              <a:buChar char="•"/>
            </a:pPr>
            <a:r>
              <a:rPr lang="en-US" sz="2400" dirty="0" smtClean="0">
                <a:solidFill>
                  <a:schemeClr val="tx1"/>
                </a:solidFill>
              </a:rPr>
              <a:t>Commercials</a:t>
            </a:r>
          </a:p>
          <a:p>
            <a:pPr marL="457200" indent="-457200">
              <a:buFont typeface="Arial" panose="020B0604020202020204" pitchFamily="34" charset="0"/>
              <a:buChar char="•"/>
            </a:pPr>
            <a:r>
              <a:rPr lang="en-US" sz="2400" dirty="0" smtClean="0">
                <a:solidFill>
                  <a:schemeClr val="tx1"/>
                </a:solidFill>
              </a:rPr>
              <a:t>Early Learning Media Findings</a:t>
            </a:r>
          </a:p>
          <a:p>
            <a:pPr marL="457200" indent="-457200">
              <a:buFont typeface="Arial" panose="020B0604020202020204" pitchFamily="34" charset="0"/>
              <a:buChar char="•"/>
            </a:pPr>
            <a:r>
              <a:rPr lang="en-US" sz="2400" dirty="0" smtClean="0">
                <a:solidFill>
                  <a:schemeClr val="tx1"/>
                </a:solidFill>
              </a:rPr>
              <a:t>Talking Points</a:t>
            </a:r>
          </a:p>
          <a:p>
            <a:pPr marL="457200" indent="-457200">
              <a:buFont typeface="Arial" panose="020B0604020202020204" pitchFamily="34" charset="0"/>
              <a:buChar char="•"/>
            </a:pPr>
            <a:endParaRPr lang="en-US" dirty="0" smtClean="0">
              <a:solidFill>
                <a:schemeClr val="tx1"/>
              </a:solidFill>
            </a:endParaRPr>
          </a:p>
          <a:p>
            <a:pPr algn="l"/>
            <a:endParaRPr lang="en-US" dirty="0" smtClean="0"/>
          </a:p>
          <a:p>
            <a:endParaRPr lang="en-US" dirty="0" smtClean="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52400"/>
            <a:ext cx="3962400" cy="1236269"/>
          </a:xfrm>
          <a:prstGeom prst="rect">
            <a:avLst/>
          </a:prstGeom>
        </p:spPr>
      </p:pic>
    </p:spTree>
    <p:extLst>
      <p:ext uri="{BB962C8B-B14F-4D97-AF65-F5344CB8AC3E}">
        <p14:creationId xmlns:p14="http://schemas.microsoft.com/office/powerpoint/2010/main" val="2030874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993775"/>
          </a:xfrm>
        </p:spPr>
        <p:txBody>
          <a:bodyPr>
            <a:normAutofit fontScale="90000"/>
          </a:bodyPr>
          <a:lstStyle/>
          <a:p>
            <a:r>
              <a:rPr lang="en-US" sz="3600" b="1" dirty="0">
                <a:latin typeface="Arial" panose="020B0604020202020204" pitchFamily="34" charset="0"/>
                <a:cs typeface="Arial" panose="020B0604020202020204" pitchFamily="34" charset="0"/>
              </a:rPr>
              <a:t>Overview of </a:t>
            </a:r>
            <a:r>
              <a:rPr lang="en-US" sz="3600" b="1" dirty="0" smtClean="0">
                <a:latin typeface="Arial" panose="020B0604020202020204" pitchFamily="34" charset="0"/>
                <a:cs typeface="Arial" panose="020B0604020202020204" pitchFamily="34" charset="0"/>
              </a:rPr>
              <a:t>SUTQ </a:t>
            </a:r>
            <a:r>
              <a:rPr lang="en-US" sz="3600" b="1" dirty="0" smtClean="0">
                <a:latin typeface="Arial" panose="020B0604020202020204" pitchFamily="34" charset="0"/>
                <a:cs typeface="Arial" panose="020B0604020202020204" pitchFamily="34" charset="0"/>
              </a:rPr>
              <a:t>Phase II</a:t>
            </a:r>
            <a:r>
              <a:rPr lang="en-US" sz="3200" dirty="0"/>
              <a:t/>
            </a:r>
            <a:br>
              <a:rPr lang="en-US" sz="3200" dirty="0"/>
            </a:br>
            <a:endParaRPr lang="en-US" sz="3600" dirty="0"/>
          </a:p>
        </p:txBody>
      </p:sp>
      <p:sp>
        <p:nvSpPr>
          <p:cNvPr id="3" name="Subtitle 2"/>
          <p:cNvSpPr>
            <a:spLocks noGrp="1"/>
          </p:cNvSpPr>
          <p:nvPr>
            <p:ph type="subTitle" idx="1"/>
          </p:nvPr>
        </p:nvSpPr>
        <p:spPr>
          <a:xfrm>
            <a:off x="609600" y="2438400"/>
            <a:ext cx="7772400" cy="3810000"/>
          </a:xfrm>
        </p:spPr>
        <p:txBody>
          <a:bodyPr>
            <a:noAutofit/>
          </a:bodyPr>
          <a:lstStyle/>
          <a:p>
            <a:pPr algn="just"/>
            <a:r>
              <a:rPr lang="en-US" sz="1800" dirty="0">
                <a:solidFill>
                  <a:schemeClr val="tx1"/>
                </a:solidFill>
              </a:rPr>
              <a:t>FCDJFS is seeking to build upon the work completed in the initial contract period (Phase I) to provide the Agency with strategy and implementation assistance to meet the 2020 State Step Up to Quality Mandate. </a:t>
            </a:r>
            <a:r>
              <a:rPr lang="en-US" sz="1800" dirty="0" smtClean="0">
                <a:solidFill>
                  <a:schemeClr val="tx1"/>
                </a:solidFill>
              </a:rPr>
              <a:t>This </a:t>
            </a:r>
            <a:r>
              <a:rPr lang="en-US" sz="1800" dirty="0">
                <a:solidFill>
                  <a:schemeClr val="tx1"/>
                </a:solidFill>
              </a:rPr>
              <a:t>Initiative must take a multifaceted approach to engaging various community stakeholders and parents to</a:t>
            </a:r>
            <a:r>
              <a:rPr lang="en-US" sz="1800" dirty="0" smtClean="0">
                <a:solidFill>
                  <a:schemeClr val="tx1"/>
                </a:solidFill>
              </a:rPr>
              <a:t>:</a:t>
            </a:r>
            <a:endParaRPr lang="en-US" sz="1800" dirty="0">
              <a:solidFill>
                <a:schemeClr val="tx1"/>
              </a:solidFill>
            </a:endParaRPr>
          </a:p>
          <a:p>
            <a:pPr marL="285750" lvl="0" indent="-285750">
              <a:buFont typeface="Arial" panose="020B0604020202020204" pitchFamily="34" charset="0"/>
              <a:buChar char="•"/>
            </a:pPr>
            <a:r>
              <a:rPr lang="en-US" sz="1800" b="1" dirty="0">
                <a:solidFill>
                  <a:schemeClr val="tx1"/>
                </a:solidFill>
              </a:rPr>
              <a:t>Increase awareness of  the importance of quality early learning</a:t>
            </a:r>
            <a:r>
              <a:rPr lang="en-US" sz="1800" dirty="0" smtClean="0">
                <a:solidFill>
                  <a:schemeClr val="tx1"/>
                </a:solidFill>
              </a:rPr>
              <a:t>;</a:t>
            </a:r>
          </a:p>
          <a:p>
            <a:pPr marL="285750" lvl="0" indent="-285750">
              <a:buFont typeface="Arial" panose="020B0604020202020204" pitchFamily="34" charset="0"/>
              <a:buChar char="•"/>
            </a:pPr>
            <a:endParaRPr lang="en-US" sz="1800" dirty="0">
              <a:solidFill>
                <a:schemeClr val="tx1"/>
              </a:solidFill>
            </a:endParaRPr>
          </a:p>
          <a:p>
            <a:pPr marL="285750" lvl="0" indent="-285750">
              <a:buFont typeface="Arial" panose="020B0604020202020204" pitchFamily="34" charset="0"/>
              <a:buChar char="•"/>
            </a:pPr>
            <a:r>
              <a:rPr lang="en-US" sz="1800" b="1" dirty="0">
                <a:solidFill>
                  <a:schemeClr val="tx1"/>
                </a:solidFill>
              </a:rPr>
              <a:t>Increase the awareness of the impact and consequences of the State Mandate; </a:t>
            </a:r>
            <a:r>
              <a:rPr lang="en-US" sz="1800" b="1" dirty="0" smtClean="0">
                <a:solidFill>
                  <a:schemeClr val="tx1"/>
                </a:solidFill>
              </a:rPr>
              <a:t>and</a:t>
            </a:r>
          </a:p>
          <a:p>
            <a:pPr lvl="0"/>
            <a:endParaRPr lang="en-US" sz="1800" dirty="0">
              <a:solidFill>
                <a:schemeClr val="tx1"/>
              </a:solidFill>
            </a:endParaRPr>
          </a:p>
          <a:p>
            <a:pPr marL="285750" lvl="0" indent="-285750">
              <a:buFont typeface="Arial" panose="020B0604020202020204" pitchFamily="34" charset="0"/>
              <a:buChar char="•"/>
            </a:pPr>
            <a:r>
              <a:rPr lang="en-US" sz="1800" b="1" dirty="0">
                <a:solidFill>
                  <a:schemeClr val="tx1"/>
                </a:solidFill>
              </a:rPr>
              <a:t>Development and implement  strategies to increase the number of STAR rated Family Child Care Providers in Franklin County </a:t>
            </a:r>
          </a:p>
          <a:p>
            <a:pPr marL="742950" lvl="1" indent="-285750" algn="l">
              <a:buFont typeface="Wingdings" pitchFamily="2" charset="2"/>
              <a:buChar char="ü"/>
            </a:pPr>
            <a:endParaRPr lang="en-US" sz="1800" dirty="0">
              <a:latin typeface="Arial Narrow"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52400"/>
            <a:ext cx="3962400" cy="1236269"/>
          </a:xfrm>
          <a:prstGeom prst="rect">
            <a:avLst/>
          </a:prstGeom>
        </p:spPr>
      </p:pic>
    </p:spTree>
    <p:extLst>
      <p:ext uri="{BB962C8B-B14F-4D97-AF65-F5344CB8AC3E}">
        <p14:creationId xmlns:p14="http://schemas.microsoft.com/office/powerpoint/2010/main" val="42587042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b="1" dirty="0">
                <a:latin typeface="Arial" panose="020B0604020202020204" pitchFamily="34" charset="0"/>
                <a:cs typeface="Arial" panose="020B0604020202020204" pitchFamily="34" charset="0"/>
              </a:rPr>
              <a:t>Overview of SUTQ Phase II</a:t>
            </a:r>
            <a:endParaRPr lang="en-US" sz="3600" dirty="0"/>
          </a:p>
        </p:txBody>
      </p:sp>
      <p:sp>
        <p:nvSpPr>
          <p:cNvPr id="3" name="Content Placeholder 2"/>
          <p:cNvSpPr>
            <a:spLocks noGrp="1"/>
          </p:cNvSpPr>
          <p:nvPr>
            <p:ph idx="1"/>
          </p:nvPr>
        </p:nvSpPr>
        <p:spPr>
          <a:xfrm>
            <a:off x="457200" y="1143000"/>
            <a:ext cx="8229600" cy="4983163"/>
          </a:xfrm>
        </p:spPr>
        <p:txBody>
          <a:bodyPr>
            <a:normAutofit fontScale="62500" lnSpcReduction="20000"/>
          </a:bodyPr>
          <a:lstStyle/>
          <a:p>
            <a:pPr marL="0" indent="0">
              <a:buNone/>
            </a:pPr>
            <a:r>
              <a:rPr lang="en-US" sz="4200" b="1" u="sng" dirty="0"/>
              <a:t>Deliverables:</a:t>
            </a:r>
            <a:endParaRPr lang="en-US" sz="4200" u="sng" dirty="0"/>
          </a:p>
          <a:p>
            <a:pPr lvl="0"/>
            <a:r>
              <a:rPr lang="en-US" sz="2600" dirty="0"/>
              <a:t>Develop a project work plan;</a:t>
            </a:r>
            <a:endParaRPr lang="en-US" sz="2600" dirty="0"/>
          </a:p>
          <a:p>
            <a:pPr lvl="0"/>
            <a:r>
              <a:rPr lang="en-US" sz="2600" dirty="0"/>
              <a:t>Develop a  project timeline;</a:t>
            </a:r>
            <a:endParaRPr lang="en-US" sz="2600" dirty="0"/>
          </a:p>
          <a:p>
            <a:pPr lvl="0"/>
            <a:r>
              <a:rPr lang="en-US" sz="2600" dirty="0"/>
              <a:t>Continue/Expand a County-wide communications strategy;</a:t>
            </a:r>
            <a:endParaRPr lang="en-US" sz="2600" dirty="0"/>
          </a:p>
          <a:p>
            <a:pPr lvl="0"/>
            <a:r>
              <a:rPr lang="en-US" sz="2600" dirty="0"/>
              <a:t>Develop, manage and monitor public relations and publicity efforts;</a:t>
            </a:r>
            <a:endParaRPr lang="en-US" sz="2600" dirty="0"/>
          </a:p>
          <a:p>
            <a:pPr lvl="0"/>
            <a:r>
              <a:rPr lang="en-US" sz="2600" dirty="0"/>
              <a:t>Develop, manage and monitor community education and engagement strategies and events;</a:t>
            </a:r>
            <a:endParaRPr lang="en-US" sz="2600" dirty="0"/>
          </a:p>
          <a:p>
            <a:pPr lvl="0"/>
            <a:r>
              <a:rPr lang="en-US" sz="2600" dirty="0"/>
              <a:t>Develop, manage and monitor strategies to increase the number of STAR rated Family Child Care Providers </a:t>
            </a:r>
            <a:endParaRPr lang="en-US" sz="2600" dirty="0"/>
          </a:p>
          <a:p>
            <a:pPr marL="0" indent="0">
              <a:buNone/>
            </a:pPr>
            <a:endParaRPr lang="en-US" sz="4200" b="1" u="sng" dirty="0" smtClean="0"/>
          </a:p>
          <a:p>
            <a:pPr marL="0" indent="0">
              <a:buNone/>
            </a:pPr>
            <a:r>
              <a:rPr lang="en-US" sz="4200" b="1" u="sng" dirty="0" smtClean="0"/>
              <a:t>Minimum Qualifications:</a:t>
            </a:r>
            <a:endParaRPr lang="en-US" b="1" dirty="0"/>
          </a:p>
          <a:p>
            <a:r>
              <a:rPr lang="en-US" sz="2600" dirty="0"/>
              <a:t>FCDJFS will only accept bids from companies/organizations that meet the following minimum criteria:</a:t>
            </a:r>
          </a:p>
          <a:p>
            <a:pPr lvl="1"/>
            <a:r>
              <a:rPr lang="en-US" sz="2600" dirty="0"/>
              <a:t>Has at least three (3) years of experience in providing media and/or communications consultation; </a:t>
            </a:r>
            <a:endParaRPr lang="en-US" sz="2600" dirty="0"/>
          </a:p>
          <a:p>
            <a:pPr lvl="1"/>
            <a:r>
              <a:rPr lang="en-US" sz="2600" dirty="0"/>
              <a:t>Has completed at least three (3) comparable Initiatives for public-sector and/or non-profit clients within the last three years; and</a:t>
            </a:r>
            <a:endParaRPr lang="en-US" sz="2600" dirty="0"/>
          </a:p>
          <a:p>
            <a:pPr lvl="1"/>
            <a:r>
              <a:rPr lang="en-US" sz="2600" dirty="0"/>
              <a:t>Has an identified project manager with at least two comparable projects for public-sector or non-profit organization in the last three years. </a:t>
            </a:r>
            <a:endParaRPr lang="en-US" sz="2600" dirty="0"/>
          </a:p>
          <a:p>
            <a:endParaRPr lang="en-US" dirty="0"/>
          </a:p>
        </p:txBody>
      </p:sp>
    </p:spTree>
    <p:extLst>
      <p:ext uri="{BB962C8B-B14F-4D97-AF65-F5344CB8AC3E}">
        <p14:creationId xmlns:p14="http://schemas.microsoft.com/office/powerpoint/2010/main" val="892915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993775"/>
          </a:xfrm>
        </p:spPr>
        <p:txBody>
          <a:bodyPr>
            <a:normAutofit fontScale="90000"/>
          </a:bodyPr>
          <a:lstStyle/>
          <a:p>
            <a:r>
              <a:rPr lang="en-US" sz="3600" b="1" dirty="0" smtClean="0">
                <a:latin typeface="Arial" panose="020B0604020202020204" pitchFamily="34" charset="0"/>
                <a:cs typeface="Arial" panose="020B0604020202020204" pitchFamily="34" charset="0"/>
              </a:rPr>
              <a:t>Evaluation Criteria</a:t>
            </a:r>
            <a:br>
              <a:rPr lang="en-US" sz="3600" b="1" dirty="0" smtClean="0">
                <a:latin typeface="Arial" panose="020B0604020202020204" pitchFamily="34" charset="0"/>
                <a:cs typeface="Arial" panose="020B0604020202020204" pitchFamily="34" charset="0"/>
              </a:rPr>
            </a:br>
            <a:r>
              <a:rPr lang="en-US" sz="3200" dirty="0" smtClean="0"/>
              <a:t>25-17-RFP-07-SUTQ Phase II</a:t>
            </a:r>
            <a:r>
              <a:rPr lang="en-US" sz="3200" dirty="0"/>
              <a:t/>
            </a:r>
            <a:br>
              <a:rPr lang="en-US" sz="3200" dirty="0"/>
            </a:br>
            <a:endParaRPr lang="en-US" sz="3600" dirty="0"/>
          </a:p>
        </p:txBody>
      </p:sp>
      <p:sp>
        <p:nvSpPr>
          <p:cNvPr id="3" name="Subtitle 2"/>
          <p:cNvSpPr>
            <a:spLocks noGrp="1"/>
          </p:cNvSpPr>
          <p:nvPr>
            <p:ph type="subTitle" idx="1"/>
          </p:nvPr>
        </p:nvSpPr>
        <p:spPr>
          <a:xfrm>
            <a:off x="609600" y="2971800"/>
            <a:ext cx="7772400" cy="3276600"/>
          </a:xfrm>
        </p:spPr>
        <p:txBody>
          <a:bodyPr>
            <a:normAutofit fontScale="62500" lnSpcReduction="20000"/>
          </a:bodyPr>
          <a:lstStyle/>
          <a:p>
            <a:pPr algn="l"/>
            <a:r>
              <a:rPr lang="en-US" dirty="0">
                <a:solidFill>
                  <a:schemeClr val="tx1"/>
                </a:solidFill>
              </a:rPr>
              <a:t>FCDJFS will evaluate all bids, using a standard rating scale, on the following areas</a:t>
            </a:r>
            <a:r>
              <a:rPr lang="en-US" dirty="0" smtClean="0">
                <a:solidFill>
                  <a:schemeClr val="tx1"/>
                </a:solidFill>
              </a:rPr>
              <a:t>:</a:t>
            </a:r>
          </a:p>
          <a:p>
            <a:pPr algn="l"/>
            <a:endParaRPr lang="en-US" dirty="0" smtClean="0">
              <a:solidFill>
                <a:schemeClr val="tx1"/>
              </a:solidFill>
            </a:endParaRPr>
          </a:p>
          <a:p>
            <a:pPr lvl="0" algn="l"/>
            <a:r>
              <a:rPr lang="en-US" dirty="0" smtClean="0">
                <a:solidFill>
                  <a:schemeClr val="tx1"/>
                </a:solidFill>
              </a:rPr>
              <a:t>- Proposal </a:t>
            </a:r>
            <a:r>
              <a:rPr lang="en-US" dirty="0">
                <a:solidFill>
                  <a:schemeClr val="tx1"/>
                </a:solidFill>
              </a:rPr>
              <a:t>Submission and Format – 5</a:t>
            </a:r>
            <a:r>
              <a:rPr lang="en-US" dirty="0" smtClean="0">
                <a:solidFill>
                  <a:schemeClr val="tx1"/>
                </a:solidFill>
              </a:rPr>
              <a:t>%</a:t>
            </a:r>
            <a:endParaRPr lang="en-US" dirty="0">
              <a:solidFill>
                <a:schemeClr val="tx1"/>
              </a:solidFill>
            </a:endParaRPr>
          </a:p>
          <a:p>
            <a:pPr lvl="0" algn="l"/>
            <a:r>
              <a:rPr lang="en-US" dirty="0" smtClean="0">
                <a:solidFill>
                  <a:schemeClr val="tx1"/>
                </a:solidFill>
              </a:rPr>
              <a:t>- Minimum </a:t>
            </a:r>
            <a:r>
              <a:rPr lang="en-US" dirty="0">
                <a:solidFill>
                  <a:schemeClr val="tx1"/>
                </a:solidFill>
              </a:rPr>
              <a:t>Qualifications – 10</a:t>
            </a:r>
            <a:r>
              <a:rPr lang="en-US" dirty="0" smtClean="0">
                <a:solidFill>
                  <a:schemeClr val="tx1"/>
                </a:solidFill>
              </a:rPr>
              <a:t>%</a:t>
            </a:r>
          </a:p>
          <a:p>
            <a:pPr lvl="0" algn="l"/>
            <a:r>
              <a:rPr lang="en-US" dirty="0" smtClean="0">
                <a:solidFill>
                  <a:schemeClr val="tx1"/>
                </a:solidFill>
              </a:rPr>
              <a:t>- Organizational </a:t>
            </a:r>
            <a:r>
              <a:rPr lang="en-US" dirty="0">
                <a:solidFill>
                  <a:schemeClr val="tx1"/>
                </a:solidFill>
              </a:rPr>
              <a:t>Experience and Capabilities – 15</a:t>
            </a:r>
            <a:r>
              <a:rPr lang="en-US" dirty="0" smtClean="0">
                <a:solidFill>
                  <a:schemeClr val="tx1"/>
                </a:solidFill>
              </a:rPr>
              <a:t>%</a:t>
            </a:r>
          </a:p>
          <a:p>
            <a:pPr lvl="0" algn="l"/>
            <a:r>
              <a:rPr lang="en-US" dirty="0" smtClean="0">
                <a:solidFill>
                  <a:schemeClr val="tx1"/>
                </a:solidFill>
              </a:rPr>
              <a:t>- Staff </a:t>
            </a:r>
            <a:r>
              <a:rPr lang="en-US" dirty="0">
                <a:solidFill>
                  <a:schemeClr val="tx1"/>
                </a:solidFill>
              </a:rPr>
              <a:t>Experience and Capabilities - 10</a:t>
            </a:r>
            <a:r>
              <a:rPr lang="en-US" dirty="0" smtClean="0">
                <a:solidFill>
                  <a:schemeClr val="tx1"/>
                </a:solidFill>
              </a:rPr>
              <a:t>%</a:t>
            </a:r>
          </a:p>
          <a:p>
            <a:pPr lvl="0" algn="l"/>
            <a:r>
              <a:rPr lang="en-US" dirty="0" smtClean="0">
                <a:solidFill>
                  <a:schemeClr val="tx1"/>
                </a:solidFill>
              </a:rPr>
              <a:t>- Proposed </a:t>
            </a:r>
            <a:r>
              <a:rPr lang="en-US" dirty="0">
                <a:solidFill>
                  <a:schemeClr val="tx1"/>
                </a:solidFill>
              </a:rPr>
              <a:t>Work Plan – 25</a:t>
            </a:r>
            <a:r>
              <a:rPr lang="en-US" dirty="0" smtClean="0">
                <a:solidFill>
                  <a:schemeClr val="tx1"/>
                </a:solidFill>
              </a:rPr>
              <a:t>%</a:t>
            </a:r>
          </a:p>
          <a:p>
            <a:pPr lvl="0" algn="l"/>
            <a:r>
              <a:rPr lang="en-US" dirty="0" smtClean="0">
                <a:solidFill>
                  <a:schemeClr val="tx1"/>
                </a:solidFill>
              </a:rPr>
              <a:t>- Ability </a:t>
            </a:r>
            <a:r>
              <a:rPr lang="en-US" dirty="0">
                <a:solidFill>
                  <a:schemeClr val="tx1"/>
                </a:solidFill>
              </a:rPr>
              <a:t>to meet Deliverables -25% </a:t>
            </a:r>
            <a:endParaRPr lang="en-US" dirty="0" smtClean="0">
              <a:solidFill>
                <a:schemeClr val="tx1"/>
              </a:solidFill>
            </a:endParaRPr>
          </a:p>
          <a:p>
            <a:pPr lvl="0" algn="l"/>
            <a:r>
              <a:rPr lang="en-US" dirty="0" smtClean="0">
                <a:solidFill>
                  <a:schemeClr val="tx1"/>
                </a:solidFill>
              </a:rPr>
              <a:t>- Cost </a:t>
            </a:r>
            <a:r>
              <a:rPr lang="en-US" dirty="0">
                <a:solidFill>
                  <a:schemeClr val="tx1"/>
                </a:solidFill>
              </a:rPr>
              <a:t>of Services – 10%</a:t>
            </a:r>
          </a:p>
          <a:p>
            <a:pPr lvl="1" algn="l"/>
            <a:endParaRPr lang="en-US" sz="1800" dirty="0">
              <a:latin typeface="Arial Narrow"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52400"/>
            <a:ext cx="3962400" cy="1236269"/>
          </a:xfrm>
          <a:prstGeom prst="rect">
            <a:avLst/>
          </a:prstGeom>
        </p:spPr>
      </p:pic>
    </p:spTree>
    <p:extLst>
      <p:ext uri="{BB962C8B-B14F-4D97-AF65-F5344CB8AC3E}">
        <p14:creationId xmlns:p14="http://schemas.microsoft.com/office/powerpoint/2010/main" val="74056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599" y="1397136"/>
            <a:ext cx="7772400" cy="993775"/>
          </a:xfrm>
        </p:spPr>
        <p:txBody>
          <a:bodyPr>
            <a:normAutofit/>
          </a:bodyPr>
          <a:lstStyle/>
          <a:p>
            <a:r>
              <a:rPr lang="en-US" b="1" dirty="0">
                <a:latin typeface="Arial" panose="020B0604020202020204" pitchFamily="34" charset="0"/>
                <a:cs typeface="Arial" panose="020B0604020202020204" pitchFamily="34" charset="0"/>
              </a:rPr>
              <a:t>Review of Q&amp;A </a:t>
            </a:r>
            <a:endParaRPr lang="en-US" dirty="0"/>
          </a:p>
        </p:txBody>
      </p:sp>
      <p:sp>
        <p:nvSpPr>
          <p:cNvPr id="3" name="Subtitle 2"/>
          <p:cNvSpPr>
            <a:spLocks noGrp="1"/>
          </p:cNvSpPr>
          <p:nvPr>
            <p:ph type="subTitle" idx="1"/>
          </p:nvPr>
        </p:nvSpPr>
        <p:spPr>
          <a:xfrm>
            <a:off x="609600" y="2590800"/>
            <a:ext cx="7772400" cy="3581400"/>
          </a:xfrm>
        </p:spPr>
        <p:txBody>
          <a:bodyPr>
            <a:normAutofit/>
          </a:bodyPr>
          <a:lstStyle/>
          <a:p>
            <a:pPr lvl="0" algn="l"/>
            <a:r>
              <a:rPr lang="en-US" sz="1800" i="1" dirty="0" smtClean="0">
                <a:solidFill>
                  <a:schemeClr val="tx1"/>
                </a:solidFill>
                <a:latin typeface="Arial Narrow" pitchFamily="34" charset="0"/>
              </a:rPr>
              <a:t> </a:t>
            </a:r>
          </a:p>
          <a:p>
            <a:pPr lvl="0"/>
            <a:endParaRPr lang="en-US" sz="1800" b="1" dirty="0">
              <a:solidFill>
                <a:schemeClr val="tx1"/>
              </a:solidFill>
              <a:latin typeface="Arial Narrow" pitchFamily="34" charset="0"/>
            </a:endParaRPr>
          </a:p>
          <a:p>
            <a:pPr lvl="0"/>
            <a:r>
              <a:rPr lang="en-US" sz="1800" b="1" dirty="0" smtClean="0">
                <a:solidFill>
                  <a:schemeClr val="tx1"/>
                </a:solidFill>
                <a:latin typeface="Arial Narrow" pitchFamily="34" charset="0"/>
              </a:rPr>
              <a:t>All</a:t>
            </a:r>
            <a:r>
              <a:rPr lang="en-US" sz="1800" b="1" dirty="0" smtClean="0">
                <a:solidFill>
                  <a:schemeClr val="tx1"/>
                </a:solidFill>
                <a:latin typeface="Arial Narrow" pitchFamily="34" charset="0"/>
              </a:rPr>
              <a:t> documents shared during this Bidders’ Conference  </a:t>
            </a:r>
            <a:r>
              <a:rPr lang="en-US" sz="1800" b="1" dirty="0" smtClean="0">
                <a:solidFill>
                  <a:schemeClr val="tx1"/>
                </a:solidFill>
                <a:latin typeface="Arial Narrow" pitchFamily="34" charset="0"/>
              </a:rPr>
              <a:t>will be posted </a:t>
            </a:r>
            <a:r>
              <a:rPr lang="en-US" sz="1800" b="1" dirty="0" smtClean="0">
                <a:solidFill>
                  <a:schemeClr val="tx1"/>
                </a:solidFill>
                <a:latin typeface="Arial Narrow" pitchFamily="34" charset="0"/>
              </a:rPr>
              <a:t>on the FCDJFS Website no </a:t>
            </a:r>
            <a:r>
              <a:rPr lang="en-US" sz="1800" b="1" dirty="0" smtClean="0">
                <a:solidFill>
                  <a:schemeClr val="tx1"/>
                </a:solidFill>
                <a:latin typeface="Arial Narrow" pitchFamily="34" charset="0"/>
              </a:rPr>
              <a:t>later than Monday, November 13, </a:t>
            </a:r>
            <a:r>
              <a:rPr lang="en-US" sz="1800" b="1" dirty="0" smtClean="0">
                <a:solidFill>
                  <a:schemeClr val="tx1"/>
                </a:solidFill>
                <a:latin typeface="Arial Narrow" pitchFamily="34" charset="0"/>
              </a:rPr>
              <a:t>2017.</a:t>
            </a:r>
            <a:endParaRPr lang="en-US" sz="1800" b="1" dirty="0" smtClean="0">
              <a:solidFill>
                <a:schemeClr val="tx1"/>
              </a:solidFill>
              <a:latin typeface="Arial Narrow" pitchFamily="34" charset="0"/>
            </a:endParaRPr>
          </a:p>
          <a:p>
            <a:pPr lvl="0"/>
            <a:endParaRPr lang="en-US" sz="1800" b="1" dirty="0" smtClean="0">
              <a:solidFill>
                <a:schemeClr val="tx1"/>
              </a:solidFill>
              <a:latin typeface="Arial Narrow" pitchFamily="34" charset="0"/>
            </a:endParaRPr>
          </a:p>
          <a:p>
            <a:pPr lvl="0"/>
            <a:endParaRPr lang="en-US" sz="1800" b="1" dirty="0">
              <a:solidFill>
                <a:schemeClr val="tx1"/>
              </a:solidFill>
              <a:latin typeface="Arial Narrow" pitchFamily="34" charset="0"/>
            </a:endParaRPr>
          </a:p>
          <a:p>
            <a:pPr lvl="0"/>
            <a:r>
              <a:rPr lang="en-US" sz="1800" b="1" dirty="0" smtClean="0">
                <a:solidFill>
                  <a:schemeClr val="tx1"/>
                </a:solidFill>
                <a:latin typeface="Arial Narrow" pitchFamily="34" charset="0"/>
              </a:rPr>
              <a:t>Bidders who submit a Letter of Intent by the stated deadline will receive all documents via email from DSSRFP@fcdjfs.franklincountyohio.gov</a:t>
            </a:r>
            <a:endParaRPr lang="en-US" sz="1800" b="1" dirty="0">
              <a:solidFill>
                <a:schemeClr val="tx1"/>
              </a:solidFill>
              <a:latin typeface="Arial Narrow"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52400"/>
            <a:ext cx="3962400" cy="1236269"/>
          </a:xfrm>
          <a:prstGeom prst="rect">
            <a:avLst/>
          </a:prstGeom>
        </p:spPr>
      </p:pic>
    </p:spTree>
    <p:extLst>
      <p:ext uri="{BB962C8B-B14F-4D97-AF65-F5344CB8AC3E}">
        <p14:creationId xmlns:p14="http://schemas.microsoft.com/office/powerpoint/2010/main" val="2761548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599" y="1397136"/>
            <a:ext cx="7772400" cy="993775"/>
          </a:xfrm>
        </p:spPr>
        <p:txBody>
          <a:bodyPr>
            <a:normAutofit/>
          </a:bodyPr>
          <a:lstStyle/>
          <a:p>
            <a:r>
              <a:rPr lang="en-US" b="1" dirty="0" smtClean="0">
                <a:latin typeface="Arial" panose="020B0604020202020204" pitchFamily="34" charset="0"/>
                <a:cs typeface="Arial" panose="020B0604020202020204" pitchFamily="34" charset="0"/>
              </a:rPr>
              <a:t>IMPORTANT DATES</a:t>
            </a:r>
            <a:endParaRPr lang="en-US" dirty="0"/>
          </a:p>
        </p:txBody>
      </p:sp>
      <p:sp>
        <p:nvSpPr>
          <p:cNvPr id="3" name="Subtitle 2"/>
          <p:cNvSpPr>
            <a:spLocks noGrp="1"/>
          </p:cNvSpPr>
          <p:nvPr>
            <p:ph type="subTitle" idx="1"/>
          </p:nvPr>
        </p:nvSpPr>
        <p:spPr>
          <a:xfrm>
            <a:off x="609600" y="2590800"/>
            <a:ext cx="7772400" cy="3581400"/>
          </a:xfrm>
        </p:spPr>
        <p:txBody>
          <a:bodyPr>
            <a:normAutofit fontScale="77500" lnSpcReduction="20000"/>
          </a:bodyPr>
          <a:lstStyle/>
          <a:p>
            <a:pPr lvl="0">
              <a:spcBef>
                <a:spcPts val="800"/>
              </a:spcBef>
              <a:defRPr/>
            </a:pPr>
            <a:r>
              <a:rPr lang="en-US" sz="1800" b="1" dirty="0">
                <a:solidFill>
                  <a:srgbClr val="000000"/>
                </a:solidFill>
                <a:latin typeface="Arial" panose="020B0604020202020204" pitchFamily="34" charset="0"/>
                <a:cs typeface="Arial" panose="020B0604020202020204" pitchFamily="34" charset="0"/>
              </a:rPr>
              <a:t>Mandatory Letter of Intent</a:t>
            </a:r>
          </a:p>
          <a:p>
            <a:pPr lvl="0">
              <a:spcBef>
                <a:spcPts val="800"/>
              </a:spcBef>
              <a:defRPr/>
            </a:pPr>
            <a:r>
              <a:rPr lang="en-US" sz="1800" b="1" dirty="0">
                <a:solidFill>
                  <a:srgbClr val="00B050"/>
                </a:solidFill>
                <a:latin typeface="Arial" panose="020B0604020202020204" pitchFamily="34" charset="0"/>
                <a:cs typeface="Arial" panose="020B0604020202020204" pitchFamily="34" charset="0"/>
              </a:rPr>
              <a:t>Due:  5:00 PM on </a:t>
            </a:r>
            <a:r>
              <a:rPr lang="en-US" sz="1800" b="1" dirty="0" smtClean="0">
                <a:solidFill>
                  <a:srgbClr val="00B050"/>
                </a:solidFill>
                <a:latin typeface="Arial" panose="020B0604020202020204" pitchFamily="34" charset="0"/>
                <a:cs typeface="Arial" panose="020B0604020202020204" pitchFamily="34" charset="0"/>
              </a:rPr>
              <a:t>Wednesday</a:t>
            </a:r>
            <a:r>
              <a:rPr lang="en-US" sz="1800" b="1" dirty="0">
                <a:solidFill>
                  <a:srgbClr val="00B050"/>
                </a:solidFill>
                <a:latin typeface="Arial" panose="020B0604020202020204" pitchFamily="34" charset="0"/>
                <a:cs typeface="Arial" panose="020B0604020202020204" pitchFamily="34" charset="0"/>
              </a:rPr>
              <a:t>, </a:t>
            </a:r>
            <a:r>
              <a:rPr lang="en-US" sz="1800" b="1" dirty="0" smtClean="0">
                <a:solidFill>
                  <a:srgbClr val="00B050"/>
                </a:solidFill>
                <a:latin typeface="Arial" panose="020B0604020202020204" pitchFamily="34" charset="0"/>
                <a:cs typeface="Arial" panose="020B0604020202020204" pitchFamily="34" charset="0"/>
              </a:rPr>
              <a:t>November 8, </a:t>
            </a:r>
            <a:r>
              <a:rPr lang="en-US" sz="1800" b="1" dirty="0">
                <a:solidFill>
                  <a:srgbClr val="00B050"/>
                </a:solidFill>
                <a:latin typeface="Arial" panose="020B0604020202020204" pitchFamily="34" charset="0"/>
                <a:cs typeface="Arial" panose="020B0604020202020204" pitchFamily="34" charset="0"/>
              </a:rPr>
              <a:t>2017 </a:t>
            </a:r>
          </a:p>
          <a:p>
            <a:pPr lvl="0">
              <a:spcBef>
                <a:spcPts val="800"/>
              </a:spcBef>
              <a:defRPr/>
            </a:pPr>
            <a:endParaRPr lang="en-US" sz="1800" b="1" dirty="0">
              <a:solidFill>
                <a:srgbClr val="000000"/>
              </a:solidFill>
              <a:latin typeface="Arial" panose="020B0604020202020204" pitchFamily="34" charset="0"/>
              <a:cs typeface="Arial" panose="020B0604020202020204" pitchFamily="34" charset="0"/>
            </a:endParaRPr>
          </a:p>
          <a:p>
            <a:pPr lvl="0">
              <a:spcBef>
                <a:spcPts val="800"/>
              </a:spcBef>
              <a:defRPr/>
            </a:pPr>
            <a:r>
              <a:rPr lang="en-US" sz="1800" b="1" dirty="0">
                <a:solidFill>
                  <a:srgbClr val="000000"/>
                </a:solidFill>
                <a:latin typeface="Arial" panose="020B0604020202020204" pitchFamily="34" charset="0"/>
                <a:cs typeface="Arial" panose="020B0604020202020204" pitchFamily="34" charset="0"/>
              </a:rPr>
              <a:t>Post Bidder’s Conference Questions</a:t>
            </a:r>
          </a:p>
          <a:p>
            <a:pPr lvl="0">
              <a:spcBef>
                <a:spcPts val="800"/>
              </a:spcBef>
              <a:defRPr/>
            </a:pPr>
            <a:r>
              <a:rPr lang="en-US" sz="1800" dirty="0">
                <a:solidFill>
                  <a:srgbClr val="000000"/>
                </a:solidFill>
                <a:latin typeface="Arial" panose="020B0604020202020204" pitchFamily="34" charset="0"/>
                <a:cs typeface="Arial" panose="020B0604020202020204" pitchFamily="34" charset="0"/>
              </a:rPr>
              <a:t>Due: 12:00 Noon on Thursday,  </a:t>
            </a:r>
            <a:r>
              <a:rPr lang="en-US" sz="1800" dirty="0" smtClean="0">
                <a:solidFill>
                  <a:srgbClr val="000000"/>
                </a:solidFill>
                <a:latin typeface="Arial" panose="020B0604020202020204" pitchFamily="34" charset="0"/>
                <a:cs typeface="Arial" panose="020B0604020202020204" pitchFamily="34" charset="0"/>
              </a:rPr>
              <a:t>November 9,  </a:t>
            </a:r>
            <a:r>
              <a:rPr lang="en-US" sz="1800" dirty="0">
                <a:solidFill>
                  <a:srgbClr val="000000"/>
                </a:solidFill>
                <a:latin typeface="Arial" panose="020B0604020202020204" pitchFamily="34" charset="0"/>
                <a:cs typeface="Arial" panose="020B0604020202020204" pitchFamily="34" charset="0"/>
              </a:rPr>
              <a:t>2017 </a:t>
            </a:r>
          </a:p>
          <a:p>
            <a:pPr lvl="0">
              <a:spcBef>
                <a:spcPts val="800"/>
              </a:spcBef>
              <a:defRPr/>
            </a:pPr>
            <a:endParaRPr lang="en-US" sz="1800" b="1" dirty="0">
              <a:solidFill>
                <a:srgbClr val="000000"/>
              </a:solidFill>
              <a:latin typeface="Arial" panose="020B0604020202020204" pitchFamily="34" charset="0"/>
              <a:cs typeface="Arial" panose="020B0604020202020204" pitchFamily="34" charset="0"/>
            </a:endParaRPr>
          </a:p>
          <a:p>
            <a:pPr lvl="0">
              <a:spcBef>
                <a:spcPts val="800"/>
              </a:spcBef>
              <a:defRPr/>
            </a:pPr>
            <a:r>
              <a:rPr lang="en-US" sz="1800" b="1" dirty="0">
                <a:solidFill>
                  <a:srgbClr val="000000"/>
                </a:solidFill>
                <a:latin typeface="Arial" panose="020B0604020202020204" pitchFamily="34" charset="0"/>
                <a:cs typeface="Arial" panose="020B0604020202020204" pitchFamily="34" charset="0"/>
              </a:rPr>
              <a:t>Pre &amp; Post Bidders Conference Questions &amp; Answers </a:t>
            </a:r>
            <a:r>
              <a:rPr lang="en-US" sz="1800" b="1" dirty="0" smtClean="0">
                <a:solidFill>
                  <a:srgbClr val="000000"/>
                </a:solidFill>
                <a:latin typeface="Arial" panose="020B0604020202020204" pitchFamily="34" charset="0"/>
                <a:cs typeface="Arial" panose="020B0604020202020204" pitchFamily="34" charset="0"/>
              </a:rPr>
              <a:t>Posted: </a:t>
            </a:r>
            <a:endParaRPr lang="en-US" sz="1800" b="1" dirty="0">
              <a:solidFill>
                <a:srgbClr val="000000"/>
              </a:solidFill>
              <a:latin typeface="Arial" panose="020B0604020202020204" pitchFamily="34" charset="0"/>
              <a:cs typeface="Arial" panose="020B0604020202020204" pitchFamily="34" charset="0"/>
            </a:endParaRPr>
          </a:p>
          <a:p>
            <a:pPr lvl="0">
              <a:spcBef>
                <a:spcPts val="800"/>
              </a:spcBef>
              <a:defRPr/>
            </a:pPr>
            <a:r>
              <a:rPr lang="en-US" sz="1800" dirty="0" smtClean="0">
                <a:solidFill>
                  <a:srgbClr val="000000"/>
                </a:solidFill>
                <a:latin typeface="Arial" panose="020B0604020202020204" pitchFamily="34" charset="0"/>
                <a:cs typeface="Arial" panose="020B0604020202020204" pitchFamily="34" charset="0"/>
              </a:rPr>
              <a:t>Emailed: Friday</a:t>
            </a:r>
            <a:r>
              <a:rPr lang="en-US" sz="1800" dirty="0">
                <a:solidFill>
                  <a:srgbClr val="000000"/>
                </a:solidFill>
                <a:latin typeface="Arial" panose="020B0604020202020204" pitchFamily="34" charset="0"/>
                <a:cs typeface="Arial" panose="020B0604020202020204" pitchFamily="34" charset="0"/>
              </a:rPr>
              <a:t>, </a:t>
            </a:r>
            <a:r>
              <a:rPr lang="en-US" sz="1800" dirty="0" smtClean="0">
                <a:solidFill>
                  <a:srgbClr val="000000"/>
                </a:solidFill>
                <a:latin typeface="Arial" panose="020B0604020202020204" pitchFamily="34" charset="0"/>
                <a:cs typeface="Arial" panose="020B0604020202020204" pitchFamily="34" charset="0"/>
              </a:rPr>
              <a:t>November 10, </a:t>
            </a:r>
            <a:r>
              <a:rPr lang="en-US" sz="1800" dirty="0">
                <a:solidFill>
                  <a:srgbClr val="000000"/>
                </a:solidFill>
                <a:latin typeface="Arial" panose="020B0604020202020204" pitchFamily="34" charset="0"/>
                <a:cs typeface="Arial" panose="020B0604020202020204" pitchFamily="34" charset="0"/>
              </a:rPr>
              <a:t>2017 </a:t>
            </a:r>
            <a:endParaRPr lang="en-US" sz="1800" dirty="0" smtClean="0">
              <a:solidFill>
                <a:srgbClr val="000000"/>
              </a:solidFill>
              <a:latin typeface="Arial" panose="020B0604020202020204" pitchFamily="34" charset="0"/>
              <a:cs typeface="Arial" panose="020B0604020202020204" pitchFamily="34" charset="0"/>
            </a:endParaRPr>
          </a:p>
          <a:p>
            <a:pPr lvl="0">
              <a:spcBef>
                <a:spcPts val="800"/>
              </a:spcBef>
              <a:defRPr/>
            </a:pPr>
            <a:r>
              <a:rPr lang="en-US" sz="1800" dirty="0" smtClean="0">
                <a:solidFill>
                  <a:srgbClr val="000000"/>
                </a:solidFill>
                <a:latin typeface="Arial" panose="020B0604020202020204" pitchFamily="34" charset="0"/>
                <a:cs typeface="Arial" panose="020B0604020202020204" pitchFamily="34" charset="0"/>
              </a:rPr>
              <a:t>Posed to the Website: Monday, November 13, 2017</a:t>
            </a:r>
            <a:endParaRPr lang="en-US" sz="1800" dirty="0">
              <a:solidFill>
                <a:srgbClr val="000000"/>
              </a:solidFill>
              <a:latin typeface="Arial" panose="020B0604020202020204" pitchFamily="34" charset="0"/>
              <a:cs typeface="Arial" panose="020B0604020202020204" pitchFamily="34" charset="0"/>
            </a:endParaRPr>
          </a:p>
          <a:p>
            <a:pPr lvl="0">
              <a:spcBef>
                <a:spcPts val="800"/>
              </a:spcBef>
              <a:defRPr/>
            </a:pPr>
            <a:endParaRPr lang="en-US" sz="1800" b="1" dirty="0">
              <a:solidFill>
                <a:srgbClr val="000000"/>
              </a:solidFill>
              <a:latin typeface="Arial" panose="020B0604020202020204" pitchFamily="34" charset="0"/>
              <a:cs typeface="Arial" panose="020B0604020202020204" pitchFamily="34" charset="0"/>
            </a:endParaRPr>
          </a:p>
          <a:p>
            <a:pPr lvl="0">
              <a:spcBef>
                <a:spcPts val="800"/>
              </a:spcBef>
              <a:defRPr/>
            </a:pPr>
            <a:r>
              <a:rPr lang="en-US" sz="1800" b="1" dirty="0">
                <a:solidFill>
                  <a:srgbClr val="000000"/>
                </a:solidFill>
                <a:latin typeface="Arial" panose="020B0604020202020204" pitchFamily="34" charset="0"/>
                <a:cs typeface="Arial" panose="020B0604020202020204" pitchFamily="34" charset="0"/>
              </a:rPr>
              <a:t>Proposal Submission </a:t>
            </a:r>
          </a:p>
          <a:p>
            <a:pPr lvl="0">
              <a:spcBef>
                <a:spcPts val="800"/>
              </a:spcBef>
              <a:defRPr/>
            </a:pPr>
            <a:r>
              <a:rPr lang="en-US" sz="1800" b="1" dirty="0">
                <a:solidFill>
                  <a:srgbClr val="00B050"/>
                </a:solidFill>
                <a:latin typeface="Arial" panose="020B0604020202020204" pitchFamily="34" charset="0"/>
                <a:cs typeface="Arial" panose="020B0604020202020204" pitchFamily="34" charset="0"/>
              </a:rPr>
              <a:t>Due: </a:t>
            </a:r>
            <a:r>
              <a:rPr lang="en-US" sz="1800" b="1" dirty="0" smtClean="0">
                <a:solidFill>
                  <a:srgbClr val="00B050"/>
                </a:solidFill>
                <a:latin typeface="Arial" panose="020B0604020202020204" pitchFamily="34" charset="0"/>
                <a:cs typeface="Arial" panose="020B0604020202020204" pitchFamily="34" charset="0"/>
              </a:rPr>
              <a:t>5:00 </a:t>
            </a:r>
            <a:r>
              <a:rPr lang="en-US" sz="1800" b="1" dirty="0">
                <a:solidFill>
                  <a:srgbClr val="00B050"/>
                </a:solidFill>
                <a:latin typeface="Arial" panose="020B0604020202020204" pitchFamily="34" charset="0"/>
                <a:cs typeface="Arial" panose="020B0604020202020204" pitchFamily="34" charset="0"/>
              </a:rPr>
              <a:t>PM on </a:t>
            </a:r>
            <a:r>
              <a:rPr lang="en-US" sz="1800" b="1" dirty="0" smtClean="0">
                <a:solidFill>
                  <a:srgbClr val="00B050"/>
                </a:solidFill>
                <a:latin typeface="Arial" panose="020B0604020202020204" pitchFamily="34" charset="0"/>
                <a:cs typeface="Arial" panose="020B0604020202020204" pitchFamily="34" charset="0"/>
              </a:rPr>
              <a:t>Wednesday</a:t>
            </a:r>
            <a:r>
              <a:rPr lang="en-US" sz="1800" b="1" dirty="0">
                <a:solidFill>
                  <a:srgbClr val="00B050"/>
                </a:solidFill>
                <a:latin typeface="Arial" panose="020B0604020202020204" pitchFamily="34" charset="0"/>
                <a:cs typeface="Arial" panose="020B0604020202020204" pitchFamily="34" charset="0"/>
              </a:rPr>
              <a:t>, </a:t>
            </a:r>
            <a:r>
              <a:rPr lang="en-US" sz="1800" b="1" dirty="0" smtClean="0">
                <a:solidFill>
                  <a:srgbClr val="00B050"/>
                </a:solidFill>
                <a:latin typeface="Arial" panose="020B0604020202020204" pitchFamily="34" charset="0"/>
                <a:cs typeface="Arial" panose="020B0604020202020204" pitchFamily="34" charset="0"/>
              </a:rPr>
              <a:t>November 15, </a:t>
            </a:r>
            <a:r>
              <a:rPr lang="en-US" sz="1800" b="1" dirty="0">
                <a:solidFill>
                  <a:srgbClr val="00B050"/>
                </a:solidFill>
                <a:latin typeface="Arial" panose="020B0604020202020204" pitchFamily="34" charset="0"/>
                <a:cs typeface="Arial" panose="020B0604020202020204" pitchFamily="34" charset="0"/>
              </a:rPr>
              <a:t>2017 </a:t>
            </a:r>
          </a:p>
          <a:p>
            <a:pPr lvl="0">
              <a:spcBef>
                <a:spcPts val="800"/>
              </a:spcBef>
              <a:defRPr/>
            </a:pPr>
            <a:r>
              <a:rPr lang="en-US" sz="1800" b="1" dirty="0">
                <a:solidFill>
                  <a:srgbClr val="000000"/>
                </a:solidFill>
                <a:latin typeface="Arial" panose="020B0604020202020204" pitchFamily="34" charset="0"/>
                <a:cs typeface="Arial" panose="020B0604020202020204" pitchFamily="34" charset="0"/>
              </a:rPr>
              <a:t>No extensions will be granted!</a:t>
            </a:r>
            <a:endParaRPr lang="en-US" sz="1800" b="1" dirty="0">
              <a:solidFill>
                <a:srgbClr val="7030A0"/>
              </a:solidFill>
              <a:latin typeface="Arial" panose="020B0604020202020204" pitchFamily="34" charset="0"/>
              <a:cs typeface="Arial" panose="020B0604020202020204" pitchFamily="34" charset="0"/>
            </a:endParaRPr>
          </a:p>
          <a:p>
            <a:pPr lvl="0" algn="l"/>
            <a:endParaRPr lang="en-US" sz="1800" i="1" dirty="0">
              <a:solidFill>
                <a:schemeClr val="tx1"/>
              </a:solidFill>
              <a:latin typeface="Arial Narrow"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52400"/>
            <a:ext cx="3962400" cy="1236269"/>
          </a:xfrm>
          <a:prstGeom prst="rect">
            <a:avLst/>
          </a:prstGeom>
        </p:spPr>
      </p:pic>
    </p:spTree>
    <p:extLst>
      <p:ext uri="{BB962C8B-B14F-4D97-AF65-F5344CB8AC3E}">
        <p14:creationId xmlns:p14="http://schemas.microsoft.com/office/powerpoint/2010/main" val="213738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555</TotalTime>
  <Words>478</Words>
  <Application>Microsoft Office PowerPoint</Application>
  <PresentationFormat>On-screen Show (4:3)</PresentationFormat>
  <Paragraphs>70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        - Introductions  - Overview of Phase I Services  - Overview of Phase II Scope  - Overview of Timeline and Submission Process  - Q&amp;A</vt:lpstr>
      <vt:lpstr>        </vt:lpstr>
      <vt:lpstr>Overview of SUTQ Phase II </vt:lpstr>
      <vt:lpstr>Overview of SUTQ Phase II</vt:lpstr>
      <vt:lpstr>Evaluation Criteria 25-17-RFP-07-SUTQ Phase II </vt:lpstr>
      <vt:lpstr>Review of Q&amp;A </vt:lpstr>
      <vt:lpstr>IMPORTANT DATES</vt:lpstr>
    </vt:vector>
  </TitlesOfParts>
  <Company>FCDJFS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Setup</dc:creator>
  <cp:lastModifiedBy>Amiee Bowie</cp:lastModifiedBy>
  <cp:revision>53</cp:revision>
  <dcterms:created xsi:type="dcterms:W3CDTF">2016-06-20T19:40:02Z</dcterms:created>
  <dcterms:modified xsi:type="dcterms:W3CDTF">2017-11-08T14:37:18Z</dcterms:modified>
</cp:coreProperties>
</file>